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75" r:id="rId2"/>
    <p:sldId id="257" r:id="rId3"/>
    <p:sldId id="258" r:id="rId4"/>
    <p:sldId id="259" r:id="rId5"/>
    <p:sldId id="263" r:id="rId6"/>
    <p:sldId id="280" r:id="rId7"/>
    <p:sldId id="264" r:id="rId8"/>
    <p:sldId id="265" r:id="rId9"/>
    <p:sldId id="266" r:id="rId10"/>
    <p:sldId id="292" r:id="rId11"/>
    <p:sldId id="268" r:id="rId12"/>
    <p:sldId id="286" r:id="rId13"/>
    <p:sldId id="287" r:id="rId14"/>
    <p:sldId id="288" r:id="rId15"/>
    <p:sldId id="289" r:id="rId16"/>
    <p:sldId id="290" r:id="rId17"/>
    <p:sldId id="291" r:id="rId18"/>
    <p:sldId id="269" r:id="rId19"/>
    <p:sldId id="278" r:id="rId20"/>
    <p:sldId id="293" r:id="rId21"/>
    <p:sldId id="302" r:id="rId22"/>
    <p:sldId id="305" r:id="rId23"/>
    <p:sldId id="294" r:id="rId24"/>
    <p:sldId id="270" r:id="rId25"/>
    <p:sldId id="310" r:id="rId26"/>
    <p:sldId id="311" r:id="rId27"/>
    <p:sldId id="312" r:id="rId28"/>
    <p:sldId id="295" r:id="rId29"/>
    <p:sldId id="279" r:id="rId30"/>
    <p:sldId id="296" r:id="rId31"/>
    <p:sldId id="283" r:id="rId32"/>
    <p:sldId id="299" r:id="rId33"/>
    <p:sldId id="308" r:id="rId34"/>
    <p:sldId id="284" r:id="rId35"/>
    <p:sldId id="271" r:id="rId36"/>
    <p:sldId id="303" r:id="rId37"/>
    <p:sldId id="313" r:id="rId38"/>
    <p:sldId id="314" r:id="rId39"/>
    <p:sldId id="315" r:id="rId40"/>
    <p:sldId id="316" r:id="rId41"/>
    <p:sldId id="309" r:id="rId42"/>
    <p:sldId id="281" r:id="rId43"/>
    <p:sldId id="276" r:id="rId44"/>
    <p:sldId id="274" r:id="rId45"/>
    <p:sldId id="304" r:id="rId46"/>
  </p:sldIdLst>
  <p:sldSz cx="12192000" cy="6858000"/>
  <p:notesSz cx="6858000" cy="9144000"/>
  <p:embeddedFontLs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AF"/>
    <a:srgbClr val="F5FCB2"/>
    <a:srgbClr val="FED87C"/>
    <a:srgbClr val="F8762D"/>
    <a:srgbClr val="FECC6E"/>
    <a:srgbClr val="5E4EC6"/>
    <a:srgbClr val="833AAA"/>
    <a:srgbClr val="C43183"/>
    <a:srgbClr val="E46548"/>
    <a:srgbClr val="EE7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43" autoAdjust="0"/>
  </p:normalViewPr>
  <p:slideViewPr>
    <p:cSldViewPr snapToGrid="0" showGuides="1">
      <p:cViewPr varScale="1">
        <p:scale>
          <a:sx n="79" d="100"/>
          <a:sy n="79" d="100"/>
        </p:scale>
        <p:origin x="5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B3D1-2AC0-4F6B-A485-9856E5FDADB6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E94CC-0382-4106-9EC1-7F1A72319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1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E94CC-0382-4106-9EC1-7F1A723195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3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E94CC-0382-4106-9EC1-7F1A723195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5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3372E-0340-AACB-91AB-63F9F2E68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FA3447-95E5-9CAC-3FB5-E1F5531AD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1FBBC-EBA4-AFE5-577B-838E2A34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060F-9530-6ED7-2EA3-181C7592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BA2B95-F484-ECFB-FAC7-4EC70663C1DF}"/>
              </a:ext>
            </a:extLst>
          </p:cNvPr>
          <p:cNvGrpSpPr/>
          <p:nvPr userDrawn="1"/>
        </p:nvGrpSpPr>
        <p:grpSpPr>
          <a:xfrm>
            <a:off x="177635" y="208446"/>
            <a:ext cx="11836730" cy="6441107"/>
            <a:chOff x="177635" y="208446"/>
            <a:chExt cx="11836730" cy="644110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C8741D6-BEFF-455D-78AD-6DFF97D59900}"/>
                </a:ext>
              </a:extLst>
            </p:cNvPr>
            <p:cNvSpPr/>
            <p:nvPr/>
          </p:nvSpPr>
          <p:spPr>
            <a:xfrm>
              <a:off x="177635" y="208446"/>
              <a:ext cx="11836730" cy="6441107"/>
            </a:xfrm>
            <a:prstGeom prst="roundRect">
              <a:avLst>
                <a:gd name="adj" fmla="val 1466"/>
              </a:avLst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A146439-7144-1DA5-8045-F6FFEF56C6F1}"/>
                </a:ext>
              </a:extLst>
            </p:cNvPr>
            <p:cNvCxnSpPr>
              <a:cxnSpLocks/>
            </p:cNvCxnSpPr>
            <p:nvPr/>
          </p:nvCxnSpPr>
          <p:spPr>
            <a:xfrm>
              <a:off x="177635" y="529617"/>
              <a:ext cx="11829600" cy="0"/>
            </a:xfrm>
            <a:prstGeom prst="line">
              <a:avLst/>
            </a:prstGeom>
            <a:ln>
              <a:solidFill>
                <a:schemeClr val="dk1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1072110-5FF4-5C6A-058F-B68D4C9D2055}"/>
                </a:ext>
              </a:extLst>
            </p:cNvPr>
            <p:cNvSpPr/>
            <p:nvPr/>
          </p:nvSpPr>
          <p:spPr>
            <a:xfrm>
              <a:off x="306899" y="320711"/>
              <a:ext cx="115975" cy="11597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D1484EA-74DA-0A82-1925-59713ED52062}"/>
                </a:ext>
              </a:extLst>
            </p:cNvPr>
            <p:cNvSpPr/>
            <p:nvPr/>
          </p:nvSpPr>
          <p:spPr>
            <a:xfrm>
              <a:off x="494151" y="320711"/>
              <a:ext cx="115975" cy="115973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41154BF-B87B-CCFB-47E5-FB3CF4BEFF8C}"/>
                </a:ext>
              </a:extLst>
            </p:cNvPr>
            <p:cNvSpPr/>
            <p:nvPr/>
          </p:nvSpPr>
          <p:spPr>
            <a:xfrm>
              <a:off x="681403" y="320711"/>
              <a:ext cx="115975" cy="115973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5B72D55-18F2-E5A1-55E1-F80F8F20DBBB}"/>
                </a:ext>
              </a:extLst>
            </p:cNvPr>
            <p:cNvCxnSpPr>
              <a:cxnSpLocks/>
            </p:cNvCxnSpPr>
            <p:nvPr/>
          </p:nvCxnSpPr>
          <p:spPr>
            <a:xfrm>
              <a:off x="177635" y="684251"/>
              <a:ext cx="11829600" cy="0"/>
            </a:xfrm>
            <a:prstGeom prst="line">
              <a:avLst/>
            </a:prstGeom>
            <a:ln>
              <a:solidFill>
                <a:schemeClr val="dk1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7ADDA58-2C70-EC2E-6CE2-45307885A3D9}"/>
                </a:ext>
              </a:extLst>
            </p:cNvPr>
            <p:cNvSpPr/>
            <p:nvPr/>
          </p:nvSpPr>
          <p:spPr>
            <a:xfrm>
              <a:off x="11757659" y="807249"/>
              <a:ext cx="144000" cy="5693338"/>
            </a:xfrm>
            <a:prstGeom prst="roundRect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5240573-6361-0D23-9166-6414226B9B46}"/>
                </a:ext>
              </a:extLst>
            </p:cNvPr>
            <p:cNvSpPr/>
            <p:nvPr/>
          </p:nvSpPr>
          <p:spPr>
            <a:xfrm>
              <a:off x="11784659" y="850789"/>
              <a:ext cx="90000" cy="24696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047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39138-1C2C-03E3-38E9-4F3AEB18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00C2F-20E5-81AD-D70F-A3F1E1711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4497C-720D-60EA-861D-6FBED210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AA63E-0B1D-0601-5F59-09029A0C1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3ED8C-885B-1EE4-DFF1-5078F929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1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853D18-3418-AE43-CDBA-C8DC82C2F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67E594-8BBD-893A-04A2-F362D1827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38A90-6374-9331-465B-ED2F4363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CD052-521F-4802-AF78-E7DEB2BD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757DE-4239-3C34-2B55-582C494F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42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1F949-2FAF-BD05-ED79-2D107D37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FEF4B-7E5E-2E49-0E67-2FE780A91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4F63-F7DA-467F-AB26-B287ED4B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C520E-ACB0-C2A6-3A58-2B239B84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963D6-3539-D872-B95B-B393F941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28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6AF70-71D8-B30D-AF72-BAA8218C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4A58BA-CDDE-5BCC-78BC-083513492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964E5-387D-74A0-3802-29447C6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C709A5-1A0C-4B14-ABC1-A07B3DA0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C1BFC-97B8-84D7-CAFA-CB48BE28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1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81DAB-47B8-34DF-D6E7-7A70D0BC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F697B-FECE-F7CB-C6D6-FB49EBB22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74839B-B331-9B2F-416A-010D4B861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E6AE8D-C99A-202F-C8AE-1EF790E9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2ADCA0-162A-A381-6F9A-32E87EB9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1B8614-1020-53C8-2461-ED38358D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66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BD78E-4317-D587-D8FC-3FC0F609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B0BA0-EC86-668D-95E8-F550760E6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7C30D9-BAE0-C8D3-D9CA-2F2F52337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A80863-17CB-3CB0-C563-D0CB38D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F86C3D-EA28-1C87-85C4-D2D442C9B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F75020-0B32-5B50-6348-3E4EA2924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064DC8-7F51-7EAA-E44C-A6B26098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A544EE-520D-9BE3-E039-9865EA56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0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F5DC9-97F0-546B-F83D-D49FB022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473A2-FC35-46F1-6DC3-42050540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5246E0-532D-B80E-6937-DB7B867C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CCF7E-16A9-3D62-E8F1-6A575410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3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059785-52D1-5CB0-B5CF-EE58786D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86E258-3E07-7BE9-EB7F-E138F111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002EB6-7A5E-A1F9-414C-0C08C424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8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E98FE-984D-5498-5DC7-931F8B25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ED92F-2538-C14A-7BED-D66CF6322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D43028-AFF7-6C15-99DB-D0162858F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982581-2B2F-3E1E-DE6F-D0CE79A3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C9A763-A10F-6E77-5BD2-A5EF94F4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3C672E-4E2A-AACA-CB70-470D1C5B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32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A00E-44FA-2B65-638B-ED8AA543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F2FFB4-8512-868E-331A-DEF6124E9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A80457-4069-9F98-779F-1E9B2E707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A933B-EC2A-035A-D04E-571FC90FB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A45CD6-029E-0C34-D166-64781E80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9D83D-166B-1A40-D580-B12EEB76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4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785CC3-2F69-2A23-E5F8-D2A68339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020FA1-C0FA-5B2F-3DBF-D77780947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2C0DA-9419-E423-0247-D6CC7B3D3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E16F92-DCE1-4111-A6B8-E3A858C57D9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18846-78CF-EF27-B422-CBEF25007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4F90C-98B2-B4DF-5DFF-AAC9942EE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3FE5B-96AF-4793-9505-8A56554EC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9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25BA857-2F19-DE58-9E7F-D2FF7FD3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42" y="2174421"/>
            <a:ext cx="2509157" cy="250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746B4-2D62-F9FA-E36F-019A508147E1}"/>
              </a:ext>
            </a:extLst>
          </p:cNvPr>
          <p:cNvSpPr txBox="1"/>
          <p:nvPr/>
        </p:nvSpPr>
        <p:spPr>
          <a:xfrm>
            <a:off x="4702437" y="2607469"/>
            <a:ext cx="568933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인스타그램 클론 코딩 프로젝트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0A7FA89-EF7D-6472-B8D7-20579EDA549F}"/>
              </a:ext>
            </a:extLst>
          </p:cNvPr>
          <p:cNvCxnSpPr>
            <a:cxnSpLocks/>
          </p:cNvCxnSpPr>
          <p:nvPr/>
        </p:nvCxnSpPr>
        <p:spPr>
          <a:xfrm>
            <a:off x="4784564" y="3428999"/>
            <a:ext cx="5391150" cy="0"/>
          </a:xfrm>
          <a:prstGeom prst="line">
            <a:avLst/>
          </a:prstGeom>
          <a:ln w="25400">
            <a:solidFill>
              <a:schemeClr val="dk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33E1CE-851B-9367-BEFA-0A4A0F1D82C6}"/>
              </a:ext>
            </a:extLst>
          </p:cNvPr>
          <p:cNvSpPr txBox="1"/>
          <p:nvPr/>
        </p:nvSpPr>
        <p:spPr>
          <a:xfrm>
            <a:off x="5408648" y="3708974"/>
            <a:ext cx="422929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자바 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IoT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융합 개발자 과정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endParaRPr lang="ko-KR" alt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83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7DC4AAA-3B2F-7173-484D-E669FC83F642}"/>
              </a:ext>
            </a:extLst>
          </p:cNvPr>
          <p:cNvSpPr txBox="1"/>
          <p:nvPr/>
        </p:nvSpPr>
        <p:spPr>
          <a:xfrm>
            <a:off x="1390253" y="3159706"/>
            <a:ext cx="184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분리된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36F9E-58FC-F300-0A42-C734CF911300}"/>
              </a:ext>
            </a:extLst>
          </p:cNvPr>
          <p:cNvSpPr txBox="1"/>
          <p:nvPr/>
        </p:nvSpPr>
        <p:spPr>
          <a:xfrm>
            <a:off x="4155832" y="3159706"/>
            <a:ext cx="1424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재사용성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85D84-8CFF-8CFD-0DFF-B9539634F1B6}"/>
              </a:ext>
            </a:extLst>
          </p:cNvPr>
          <p:cNvSpPr txBox="1"/>
          <p:nvPr/>
        </p:nvSpPr>
        <p:spPr>
          <a:xfrm>
            <a:off x="6611816" y="3167390"/>
            <a:ext cx="113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유연성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E361C-7062-B424-0A2E-FF1253E6F947}"/>
              </a:ext>
            </a:extLst>
          </p:cNvPr>
          <p:cNvSpPr txBox="1"/>
          <p:nvPr/>
        </p:nvSpPr>
        <p:spPr>
          <a:xfrm>
            <a:off x="8816125" y="3167390"/>
            <a:ext cx="184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 용이성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97304-CA04-C12B-AFB8-37F5AF59E4EB}"/>
              </a:ext>
            </a:extLst>
          </p:cNvPr>
          <p:cNvSpPr txBox="1"/>
          <p:nvPr/>
        </p:nvSpPr>
        <p:spPr>
          <a:xfrm>
            <a:off x="1050284" y="3794574"/>
            <a:ext cx="25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구성 요소가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명확하게 정의된 역할을 갖음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6B153-EA49-E793-6515-3C46BB36ABFC}"/>
              </a:ext>
            </a:extLst>
          </p:cNvPr>
          <p:cNvSpPr txBox="1"/>
          <p:nvPr/>
        </p:nvSpPr>
        <p:spPr>
          <a:xfrm>
            <a:off x="3609215" y="3794574"/>
            <a:ext cx="25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Model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독립적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재사용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7E51B-5E1F-0624-7FD1-F07956108D92}"/>
              </a:ext>
            </a:extLst>
          </p:cNvPr>
          <p:cNvSpPr txBox="1"/>
          <p:nvPr/>
        </p:nvSpPr>
        <p:spPr>
          <a:xfrm>
            <a:off x="5917224" y="3794573"/>
            <a:ext cx="25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요소가 독립적으로 변경 가능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확장성과 유연성 향상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4B4C2-8E13-9674-79D4-1BAB85F844B0}"/>
              </a:ext>
            </a:extLst>
          </p:cNvPr>
          <p:cNvSpPr txBox="1"/>
          <p:nvPr/>
        </p:nvSpPr>
        <p:spPr>
          <a:xfrm>
            <a:off x="8476155" y="3785008"/>
            <a:ext cx="25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대규모 앱의 코드 구조화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유지 관리 용이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협업 유리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F79AB-1DC0-CBCA-20D3-8948D6EE1FA3}"/>
              </a:ext>
            </a:extLst>
          </p:cNvPr>
          <p:cNvSpPr txBox="1"/>
          <p:nvPr/>
        </p:nvSpPr>
        <p:spPr>
          <a:xfrm>
            <a:off x="4391025" y="1905883"/>
            <a:ext cx="3793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About MVC Pattern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2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1DDF9C4-F1FC-BF40-21BA-E5BE2E08F843}"/>
              </a:ext>
            </a:extLst>
          </p:cNvPr>
          <p:cNvSpPr/>
          <p:nvPr/>
        </p:nvSpPr>
        <p:spPr>
          <a:xfrm>
            <a:off x="4759990" y="2216650"/>
            <a:ext cx="2665369" cy="40990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FCB7A-057B-DEBF-831D-BC94E8EAB74D}"/>
              </a:ext>
            </a:extLst>
          </p:cNvPr>
          <p:cNvSpPr txBox="1"/>
          <p:nvPr/>
        </p:nvSpPr>
        <p:spPr>
          <a:xfrm>
            <a:off x="4953211" y="2307264"/>
            <a:ext cx="2285577" cy="37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편집된 이미지 업로드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탐색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 검색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기능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좋아요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북마크 기능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Emoji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팩 구매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개인 메시지 기능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팔로우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기능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C1F264-4D0F-2499-BC90-1866EEDB4FF5}"/>
              </a:ext>
            </a:extLst>
          </p:cNvPr>
          <p:cNvSpPr txBox="1"/>
          <p:nvPr/>
        </p:nvSpPr>
        <p:spPr>
          <a:xfrm>
            <a:off x="5186971" y="1313784"/>
            <a:ext cx="187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핵심 기능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06161E5-1681-2565-3E70-09B80AAD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1" y="1988690"/>
            <a:ext cx="1276350" cy="12763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BC1F94A-7D4B-C46C-226B-ED70FA7AA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925" y="3312527"/>
            <a:ext cx="1276350" cy="12763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3B03BC3-AC10-D872-F2EA-FC564C3D0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925" y="4830889"/>
            <a:ext cx="1390474" cy="139047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EA93814-8EFC-2AC2-69AD-EBCA3EFEB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464" y="1960115"/>
            <a:ext cx="1148493" cy="11484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63B358B-52E9-DC29-237D-EBF537799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90" y="3440384"/>
            <a:ext cx="1148493" cy="114849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77966FC-5CC7-6BF9-612E-923305D48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950" y="491652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968AA22-1C2E-294A-C885-5F0C4B81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4" y="1736895"/>
            <a:ext cx="11064292" cy="30594338"/>
          </a:xfrm>
          <a:prstGeom prst="rect">
            <a:avLst/>
          </a:prstGeom>
        </p:spPr>
      </p:pic>
      <p:pic>
        <p:nvPicPr>
          <p:cNvPr id="13" name="그림 1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77EB938-C047-2D53-03A3-E004732A7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6"/>
          <a:stretch/>
        </p:blipFill>
        <p:spPr>
          <a:xfrm>
            <a:off x="0" y="0"/>
            <a:ext cx="12192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968AA22-1C2E-294A-C885-5F0C4B81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4" y="-4467964"/>
            <a:ext cx="11064292" cy="30594338"/>
          </a:xfrm>
          <a:prstGeom prst="rect">
            <a:avLst/>
          </a:prstGeom>
        </p:spPr>
      </p:pic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FE4F57A-69FB-98F7-2D45-3B1C43CE0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6"/>
          <a:stretch/>
        </p:blipFill>
        <p:spPr>
          <a:xfrm>
            <a:off x="0" y="0"/>
            <a:ext cx="12192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72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968AA22-1C2E-294A-C885-5F0C4B81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4" y="-9376016"/>
            <a:ext cx="11064292" cy="30594338"/>
          </a:xfrm>
          <a:prstGeom prst="rect">
            <a:avLst/>
          </a:prstGeom>
        </p:spPr>
      </p:pic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E943CC-3735-2AEB-27B9-3BBFD9E300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6"/>
          <a:stretch/>
        </p:blipFill>
        <p:spPr>
          <a:xfrm>
            <a:off x="0" y="0"/>
            <a:ext cx="12192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2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968AA22-1C2E-294A-C885-5F0C4B81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4" y="-14360322"/>
            <a:ext cx="11064292" cy="30594338"/>
          </a:xfrm>
          <a:prstGeom prst="rect">
            <a:avLst/>
          </a:prstGeom>
        </p:spPr>
      </p:pic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AC9505E-54B8-181A-A09B-B0C41F7850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6"/>
          <a:stretch/>
        </p:blipFill>
        <p:spPr>
          <a:xfrm>
            <a:off x="0" y="0"/>
            <a:ext cx="12192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18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968AA22-1C2E-294A-C885-5F0C4B81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4" y="-20107979"/>
            <a:ext cx="11064292" cy="30594338"/>
          </a:xfrm>
          <a:prstGeom prst="rect">
            <a:avLst/>
          </a:prstGeom>
        </p:spPr>
      </p:pic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268840F-CA4D-E629-3A6C-D90EAA1E4A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6"/>
          <a:stretch/>
        </p:blipFill>
        <p:spPr>
          <a:xfrm>
            <a:off x="0" y="0"/>
            <a:ext cx="12192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0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968AA22-1C2E-294A-C885-5F0C4B81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4" y="-24457910"/>
            <a:ext cx="11064292" cy="30594338"/>
          </a:xfrm>
          <a:prstGeom prst="rect">
            <a:avLst/>
          </a:prstGeom>
        </p:spPr>
      </p:pic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B89571D-508B-F9E2-ADCE-92533ECCA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6"/>
          <a:stretch/>
        </p:blipFill>
        <p:spPr>
          <a:xfrm>
            <a:off x="0" y="0"/>
            <a:ext cx="12192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92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5" name="Picture 14" descr="Spring Security 동작 원리">
            <a:extLst>
              <a:ext uri="{FF2B5EF4-FFF2-40B4-BE49-F238E27FC236}">
                <a16:creationId xmlns:a16="http://schemas.microsoft.com/office/drawing/2014/main" id="{4F115290-12E4-CC80-3501-64BFCFC3A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6" t="28013" r="15624" b="18747"/>
          <a:stretch/>
        </p:blipFill>
        <p:spPr bwMode="auto">
          <a:xfrm>
            <a:off x="4824974" y="1703607"/>
            <a:ext cx="2389651" cy="99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D613C-04DD-B3FD-7FA5-7A7CE3FD7FC4}"/>
              </a:ext>
            </a:extLst>
          </p:cNvPr>
          <p:cNvSpPr txBox="1"/>
          <p:nvPr/>
        </p:nvSpPr>
        <p:spPr>
          <a:xfrm>
            <a:off x="4601307" y="3141730"/>
            <a:ext cx="29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BCrypt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Password Encoder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9C857-175E-15DB-87D8-8CC62D07C3BE}"/>
              </a:ext>
            </a:extLst>
          </p:cNvPr>
          <p:cNvSpPr txBox="1"/>
          <p:nvPr/>
        </p:nvSpPr>
        <p:spPr>
          <a:xfrm>
            <a:off x="3496406" y="3883204"/>
            <a:ext cx="519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라이브러리에서 지원하는 강력한 비밀번호 암호화 클래스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54ADC-E061-29B4-93C7-2A2CBF53CFA2}"/>
              </a:ext>
            </a:extLst>
          </p:cNvPr>
          <p:cNvSpPr txBox="1"/>
          <p:nvPr/>
        </p:nvSpPr>
        <p:spPr>
          <a:xfrm>
            <a:off x="3732334" y="4624678"/>
            <a:ext cx="472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입력된 비밀번호에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Salt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추가해 여러 번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Hashing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4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A9E2E3-CF06-A038-6375-ED97B38DD807}"/>
              </a:ext>
            </a:extLst>
          </p:cNvPr>
          <p:cNvSpPr/>
          <p:nvPr/>
        </p:nvSpPr>
        <p:spPr>
          <a:xfrm>
            <a:off x="2295524" y="2201267"/>
            <a:ext cx="1793630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사용자의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 시도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ABEE01B-143D-8296-62C8-B1BF857E50DB}"/>
              </a:ext>
            </a:extLst>
          </p:cNvPr>
          <p:cNvSpPr/>
          <p:nvPr/>
        </p:nvSpPr>
        <p:spPr>
          <a:xfrm>
            <a:off x="5639899" y="1890954"/>
            <a:ext cx="856517" cy="154456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Login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Page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309D44-FC6E-8EC9-BC33-9415934CBD60}"/>
              </a:ext>
            </a:extLst>
          </p:cNvPr>
          <p:cNvSpPr/>
          <p:nvPr/>
        </p:nvSpPr>
        <p:spPr>
          <a:xfrm>
            <a:off x="3849564" y="4241409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Security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B10792-720D-4421-5FB5-AC412C1F969B}"/>
              </a:ext>
            </a:extLst>
          </p:cNvPr>
          <p:cNvSpPr/>
          <p:nvPr/>
        </p:nvSpPr>
        <p:spPr>
          <a:xfrm>
            <a:off x="7012777" y="4215617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Password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Encoder</a:t>
            </a:r>
            <a:endParaRPr lang="ko-KR" altLang="en-US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F3CCADC-108A-27E5-BB3E-2F80286FB8A0}"/>
              </a:ext>
            </a:extLst>
          </p:cNvPr>
          <p:cNvSpPr/>
          <p:nvPr/>
        </p:nvSpPr>
        <p:spPr>
          <a:xfrm>
            <a:off x="7970538" y="2245123"/>
            <a:ext cx="1793630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Updated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9C857-175E-15DB-87D8-8CC62D07C3BE}"/>
              </a:ext>
            </a:extLst>
          </p:cNvPr>
          <p:cNvSpPr txBox="1"/>
          <p:nvPr/>
        </p:nvSpPr>
        <p:spPr>
          <a:xfrm>
            <a:off x="5478580" y="1020641"/>
            <a:ext cx="128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 기능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A32E5-06B1-24E3-3BC1-596252AA2D32}"/>
              </a:ext>
            </a:extLst>
          </p:cNvPr>
          <p:cNvSpPr txBox="1"/>
          <p:nvPr/>
        </p:nvSpPr>
        <p:spPr>
          <a:xfrm>
            <a:off x="5726722" y="1521622"/>
            <a:ext cx="6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CDC6F-ED36-6178-8BF6-BCD131AD94D0}"/>
              </a:ext>
            </a:extLst>
          </p:cNvPr>
          <p:cNvSpPr txBox="1"/>
          <p:nvPr/>
        </p:nvSpPr>
        <p:spPr>
          <a:xfrm>
            <a:off x="2576510" y="3018846"/>
            <a:ext cx="123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아이디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비밀번호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E9373-36C7-4CFD-FF2A-02A99F221814}"/>
              </a:ext>
            </a:extLst>
          </p:cNvPr>
          <p:cNvSpPr txBox="1"/>
          <p:nvPr/>
        </p:nvSpPr>
        <p:spPr>
          <a:xfrm>
            <a:off x="3860553" y="3809403"/>
            <a:ext cx="11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23C37-9D4D-8716-8334-4F7D57564A27}"/>
              </a:ext>
            </a:extLst>
          </p:cNvPr>
          <p:cNvSpPr txBox="1"/>
          <p:nvPr/>
        </p:nvSpPr>
        <p:spPr>
          <a:xfrm>
            <a:off x="7144662" y="3783612"/>
            <a:ext cx="96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0E249-251D-9193-3450-ADDCCF728040}"/>
              </a:ext>
            </a:extLst>
          </p:cNvPr>
          <p:cNvSpPr txBox="1"/>
          <p:nvPr/>
        </p:nvSpPr>
        <p:spPr>
          <a:xfrm>
            <a:off x="7012777" y="5312825"/>
            <a:ext cx="123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호출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인증 및 권한 검사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F6DDA-66E1-0410-7819-B5112592A194}"/>
              </a:ext>
            </a:extLst>
          </p:cNvPr>
          <p:cNvSpPr txBox="1"/>
          <p:nvPr/>
        </p:nvSpPr>
        <p:spPr>
          <a:xfrm>
            <a:off x="3849564" y="5338617"/>
            <a:ext cx="123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 Update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172B0C-A2B2-3C8E-E825-A6900E6CE6C4}"/>
              </a:ext>
            </a:extLst>
          </p:cNvPr>
          <p:cNvSpPr txBox="1"/>
          <p:nvPr/>
        </p:nvSpPr>
        <p:spPr>
          <a:xfrm>
            <a:off x="8251524" y="3062702"/>
            <a:ext cx="123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 혹은 실패 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Redirection</a:t>
            </a: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F19BC8-E915-61A8-6859-580E21BD7E00}"/>
              </a:ext>
            </a:extLst>
          </p:cNvPr>
          <p:cNvCxnSpPr/>
          <p:nvPr/>
        </p:nvCxnSpPr>
        <p:spPr>
          <a:xfrm>
            <a:off x="4344131" y="2637693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EB6A22-B803-1564-F5CF-30F6CDEE7608}"/>
              </a:ext>
            </a:extLst>
          </p:cNvPr>
          <p:cNvCxnSpPr>
            <a:cxnSpLocks/>
          </p:cNvCxnSpPr>
          <p:nvPr/>
        </p:nvCxnSpPr>
        <p:spPr>
          <a:xfrm flipH="1">
            <a:off x="5157845" y="3494352"/>
            <a:ext cx="482054" cy="60644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538F068-484A-C981-0D5C-C31260D32F1A}"/>
              </a:ext>
            </a:extLst>
          </p:cNvPr>
          <p:cNvCxnSpPr>
            <a:cxnSpLocks/>
          </p:cNvCxnSpPr>
          <p:nvPr/>
        </p:nvCxnSpPr>
        <p:spPr>
          <a:xfrm>
            <a:off x="5399895" y="4677296"/>
            <a:ext cx="136652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98B5CD1-52D3-CD7B-3A78-BF88812CFF89}"/>
              </a:ext>
            </a:extLst>
          </p:cNvPr>
          <p:cNvCxnSpPr>
            <a:cxnSpLocks/>
          </p:cNvCxnSpPr>
          <p:nvPr/>
        </p:nvCxnSpPr>
        <p:spPr>
          <a:xfrm flipH="1">
            <a:off x="5386032" y="4940596"/>
            <a:ext cx="138039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39346AE-D3A4-68CB-DE8A-147A9A232B0E}"/>
              </a:ext>
            </a:extLst>
          </p:cNvPr>
          <p:cNvCxnSpPr>
            <a:cxnSpLocks/>
          </p:cNvCxnSpPr>
          <p:nvPr/>
        </p:nvCxnSpPr>
        <p:spPr>
          <a:xfrm flipV="1">
            <a:off x="5399895" y="3018846"/>
            <a:ext cx="2368961" cy="135010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B061E6-5614-53B5-0DD9-B2158ECF5E0A}"/>
              </a:ext>
            </a:extLst>
          </p:cNvPr>
          <p:cNvSpPr txBox="1"/>
          <p:nvPr/>
        </p:nvSpPr>
        <p:spPr>
          <a:xfrm>
            <a:off x="4268302" y="2316401"/>
            <a:ext cx="1231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54C4F9-3B12-1D12-5267-01ABA64449E4}"/>
              </a:ext>
            </a:extLst>
          </p:cNvPr>
          <p:cNvSpPr txBox="1"/>
          <p:nvPr/>
        </p:nvSpPr>
        <p:spPr>
          <a:xfrm>
            <a:off x="6379175" y="2967887"/>
            <a:ext cx="1231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496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25BA857-2F19-DE58-9E7F-D2FF7FD3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45" y="1371067"/>
            <a:ext cx="593657" cy="5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B426EC-DFFE-975F-D6C3-B047F494E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63" y="2248613"/>
            <a:ext cx="2660332" cy="3967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D2E71A-7529-C4D9-23C6-CD60BF380672}"/>
              </a:ext>
            </a:extLst>
          </p:cNvPr>
          <p:cNvSpPr txBox="1"/>
          <p:nvPr/>
        </p:nvSpPr>
        <p:spPr>
          <a:xfrm>
            <a:off x="7227574" y="950657"/>
            <a:ext cx="926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목차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AAB14BF-3528-D970-D364-F34ED4F94061}"/>
              </a:ext>
            </a:extLst>
          </p:cNvPr>
          <p:cNvSpPr/>
          <p:nvPr/>
        </p:nvSpPr>
        <p:spPr>
          <a:xfrm>
            <a:off x="5030393" y="1790220"/>
            <a:ext cx="2660332" cy="1793845"/>
          </a:xfrm>
          <a:prstGeom prst="roundRect">
            <a:avLst>
              <a:gd name="adj" fmla="val 1852"/>
            </a:avLst>
          </a:prstGeom>
          <a:solidFill>
            <a:schemeClr val="bg1"/>
          </a:solidFill>
          <a:ln w="254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A4F6E43-D2F1-46FA-E8CE-F57F8D6D141B}"/>
              </a:ext>
            </a:extLst>
          </p:cNvPr>
          <p:cNvSpPr/>
          <p:nvPr/>
        </p:nvSpPr>
        <p:spPr>
          <a:xfrm>
            <a:off x="7972904" y="1790220"/>
            <a:ext cx="2660332" cy="1793845"/>
          </a:xfrm>
          <a:prstGeom prst="roundRect">
            <a:avLst>
              <a:gd name="adj" fmla="val 1852"/>
            </a:avLst>
          </a:prstGeom>
          <a:solidFill>
            <a:schemeClr val="bg1"/>
          </a:solidFill>
          <a:ln w="254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7749D-FA3E-0DFD-AD73-4D4074549B72}"/>
              </a:ext>
            </a:extLst>
          </p:cNvPr>
          <p:cNvSpPr txBox="1"/>
          <p:nvPr/>
        </p:nvSpPr>
        <p:spPr>
          <a:xfrm>
            <a:off x="5711706" y="2924345"/>
            <a:ext cx="136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965CD-5FE3-FC42-25B3-30B012F25996}"/>
              </a:ext>
            </a:extLst>
          </p:cNvPr>
          <p:cNvSpPr txBox="1"/>
          <p:nvPr/>
        </p:nvSpPr>
        <p:spPr>
          <a:xfrm>
            <a:off x="8407711" y="2911029"/>
            <a:ext cx="184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의의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8DDB13-AB23-D727-9509-BC9FFF94EDBE}"/>
              </a:ext>
            </a:extLst>
          </p:cNvPr>
          <p:cNvSpPr/>
          <p:nvPr/>
        </p:nvSpPr>
        <p:spPr>
          <a:xfrm>
            <a:off x="5030393" y="3852214"/>
            <a:ext cx="2660332" cy="1793845"/>
          </a:xfrm>
          <a:prstGeom prst="roundRect">
            <a:avLst>
              <a:gd name="adj" fmla="val 1852"/>
            </a:avLst>
          </a:prstGeom>
          <a:solidFill>
            <a:schemeClr val="bg1"/>
          </a:solidFill>
          <a:ln w="254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EE77E-CB64-BB01-28F7-31E979C25C18}"/>
              </a:ext>
            </a:extLst>
          </p:cNvPr>
          <p:cNvSpPr txBox="1"/>
          <p:nvPr/>
        </p:nvSpPr>
        <p:spPr>
          <a:xfrm>
            <a:off x="5415596" y="5012682"/>
            <a:ext cx="191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환경 소개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4FFCE14-C493-C1D2-FAE2-A0B32E868CB9}"/>
              </a:ext>
            </a:extLst>
          </p:cNvPr>
          <p:cNvSpPr/>
          <p:nvPr/>
        </p:nvSpPr>
        <p:spPr>
          <a:xfrm>
            <a:off x="7972904" y="3838853"/>
            <a:ext cx="2660332" cy="1793845"/>
          </a:xfrm>
          <a:prstGeom prst="roundRect">
            <a:avLst>
              <a:gd name="adj" fmla="val 1852"/>
            </a:avLst>
          </a:prstGeom>
          <a:solidFill>
            <a:schemeClr val="bg1"/>
          </a:solidFill>
          <a:ln w="254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B701B8-7D30-4C50-6CB2-5672E58754E0}"/>
              </a:ext>
            </a:extLst>
          </p:cNvPr>
          <p:cNvSpPr txBox="1"/>
          <p:nvPr/>
        </p:nvSpPr>
        <p:spPr>
          <a:xfrm>
            <a:off x="8038747" y="5012682"/>
            <a:ext cx="2528645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</a:p>
        </p:txBody>
      </p:sp>
      <p:pic>
        <p:nvPicPr>
          <p:cNvPr id="57" name="그림 56" descr="그래픽, 예술, 원, 디자인이(가) 표시된 사진&#10;&#10;자동 생성된 설명">
            <a:extLst>
              <a:ext uri="{FF2B5EF4-FFF2-40B4-BE49-F238E27FC236}">
                <a16:creationId xmlns:a16="http://schemas.microsoft.com/office/drawing/2014/main" id="{3930B1AD-C92A-B59F-5DC1-041DB459B2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6" t="39336" r="62030" b="35758"/>
          <a:stretch/>
        </p:blipFill>
        <p:spPr>
          <a:xfrm>
            <a:off x="5831902" y="2025025"/>
            <a:ext cx="1179330" cy="1016363"/>
          </a:xfrm>
          <a:prstGeom prst="rect">
            <a:avLst/>
          </a:prstGeom>
        </p:spPr>
      </p:pic>
      <p:pic>
        <p:nvPicPr>
          <p:cNvPr id="58" name="그림 57" descr="그래픽, 예술, 원, 디자인이(가) 표시된 사진&#10;&#10;자동 생성된 설명">
            <a:extLst>
              <a:ext uri="{FF2B5EF4-FFF2-40B4-BE49-F238E27FC236}">
                <a16:creationId xmlns:a16="http://schemas.microsoft.com/office/drawing/2014/main" id="{0DFF89CD-8CC6-0E9B-4C16-0AA75F0C78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t="64795" r="61600" b="10299"/>
          <a:stretch/>
        </p:blipFill>
        <p:spPr>
          <a:xfrm>
            <a:off x="5891337" y="4060170"/>
            <a:ext cx="982150" cy="846430"/>
          </a:xfrm>
          <a:prstGeom prst="rect">
            <a:avLst/>
          </a:prstGeom>
        </p:spPr>
      </p:pic>
      <p:pic>
        <p:nvPicPr>
          <p:cNvPr id="59" name="그림 58" descr="그래픽, 예술, 원, 디자인이(가) 표시된 사진&#10;&#10;자동 생성된 설명">
            <a:extLst>
              <a:ext uri="{FF2B5EF4-FFF2-40B4-BE49-F238E27FC236}">
                <a16:creationId xmlns:a16="http://schemas.microsoft.com/office/drawing/2014/main" id="{190FDE9A-4B17-7FDE-53DA-7077353CAD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9" t="37547" r="17027" b="37547"/>
          <a:stretch/>
        </p:blipFill>
        <p:spPr>
          <a:xfrm>
            <a:off x="8600255" y="2081988"/>
            <a:ext cx="1137275" cy="902252"/>
          </a:xfrm>
          <a:prstGeom prst="rect">
            <a:avLst/>
          </a:prstGeom>
        </p:spPr>
      </p:pic>
      <p:pic>
        <p:nvPicPr>
          <p:cNvPr id="61" name="그림 60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06F94864-4622-BB34-D717-F899ABBE08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765705" y="3997359"/>
            <a:ext cx="1126436" cy="1015323"/>
          </a:xfrm>
          <a:prstGeom prst="rect">
            <a:avLst/>
          </a:prstGeom>
        </p:spPr>
      </p:pic>
      <p:pic>
        <p:nvPicPr>
          <p:cNvPr id="6146" name="Picture 2" descr="Instagram Logo, symbol, meaning, history, PNG, brand">
            <a:extLst>
              <a:ext uri="{FF2B5EF4-FFF2-40B4-BE49-F238E27FC236}">
                <a16:creationId xmlns:a16="http://schemas.microsoft.com/office/drawing/2014/main" id="{DE0208AB-432D-43B5-5418-7F64703A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095" y="1262811"/>
            <a:ext cx="1512510" cy="8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677" y="1981738"/>
            <a:ext cx="3481504" cy="35157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146" y="1981738"/>
            <a:ext cx="3262201" cy="33704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576" y="2659002"/>
            <a:ext cx="44481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7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038" y="1736895"/>
            <a:ext cx="4212790" cy="449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06" y="936847"/>
            <a:ext cx="1847850" cy="5162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98212" y="1604514"/>
            <a:ext cx="1268083" cy="54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3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06" y="1736895"/>
            <a:ext cx="7385155" cy="45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9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BC53EA-DE5D-6F55-499E-DAC6EDF558CB}"/>
              </a:ext>
            </a:extLst>
          </p:cNvPr>
          <p:cNvSpPr/>
          <p:nvPr/>
        </p:nvSpPr>
        <p:spPr>
          <a:xfrm>
            <a:off x="2025114" y="2896203"/>
            <a:ext cx="1612383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접속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0080A3-26A3-DE2A-543D-D86867EBD449}"/>
              </a:ext>
            </a:extLst>
          </p:cNvPr>
          <p:cNvCxnSpPr/>
          <p:nvPr/>
        </p:nvCxnSpPr>
        <p:spPr>
          <a:xfrm>
            <a:off x="4065677" y="330733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64C0DD-4B3C-6FEC-1DDF-469E3ADE57BA}"/>
              </a:ext>
            </a:extLst>
          </p:cNvPr>
          <p:cNvSpPr txBox="1"/>
          <p:nvPr/>
        </p:nvSpPr>
        <p:spPr>
          <a:xfrm>
            <a:off x="3901875" y="3417194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비동기 요청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D7432-721C-4E84-2370-96E19EB77BBD}"/>
              </a:ext>
            </a:extLst>
          </p:cNvPr>
          <p:cNvSpPr txBox="1"/>
          <p:nvPr/>
        </p:nvSpPr>
        <p:spPr>
          <a:xfrm>
            <a:off x="2489870" y="2475997"/>
            <a:ext cx="6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2AE646-9592-A429-835A-ED16CEF23390}"/>
              </a:ext>
            </a:extLst>
          </p:cNvPr>
          <p:cNvSpPr/>
          <p:nvPr/>
        </p:nvSpPr>
        <p:spPr>
          <a:xfrm>
            <a:off x="5500321" y="2792955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617A12-031A-B702-7E5E-8708739FE841}"/>
              </a:ext>
            </a:extLst>
          </p:cNvPr>
          <p:cNvSpPr/>
          <p:nvPr/>
        </p:nvSpPr>
        <p:spPr>
          <a:xfrm>
            <a:off x="8432469" y="2792956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D66DC-4A2D-61A3-B137-0E4D45A0D7AE}"/>
              </a:ext>
            </a:extLst>
          </p:cNvPr>
          <p:cNvSpPr txBox="1"/>
          <p:nvPr/>
        </p:nvSpPr>
        <p:spPr>
          <a:xfrm>
            <a:off x="5511310" y="2360949"/>
            <a:ext cx="11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F2EDA-2A97-AE2D-437D-3ECBB73259B4}"/>
              </a:ext>
            </a:extLst>
          </p:cNvPr>
          <p:cNvSpPr txBox="1"/>
          <p:nvPr/>
        </p:nvSpPr>
        <p:spPr>
          <a:xfrm>
            <a:off x="8564354" y="2360951"/>
            <a:ext cx="96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F967C-F07A-F6EF-5263-88EC4C1855E3}"/>
              </a:ext>
            </a:extLst>
          </p:cNvPr>
          <p:cNvSpPr txBox="1"/>
          <p:nvPr/>
        </p:nvSpPr>
        <p:spPr>
          <a:xfrm>
            <a:off x="8345835" y="3902529"/>
            <a:ext cx="1407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Pre-rendered HTML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Included </a:t>
            </a:r>
            <a:r>
              <a:rPr lang="en-US" altLang="ko-KR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Thymeleaf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tag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84B79C-8396-0E51-3692-B7C05C9270AC}"/>
              </a:ext>
            </a:extLst>
          </p:cNvPr>
          <p:cNvCxnSpPr/>
          <p:nvPr/>
        </p:nvCxnSpPr>
        <p:spPr>
          <a:xfrm>
            <a:off x="7060514" y="332920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22393B3-D2E3-1BE2-4D95-3D386FF0E843}"/>
              </a:ext>
            </a:extLst>
          </p:cNvPr>
          <p:cNvCxnSpPr>
            <a:cxnSpLocks/>
          </p:cNvCxnSpPr>
          <p:nvPr/>
        </p:nvCxnSpPr>
        <p:spPr>
          <a:xfrm rot="10800000">
            <a:off x="6094613" y="4082901"/>
            <a:ext cx="2337856" cy="191808"/>
          </a:xfrm>
          <a:prstGeom prst="bentConnector3">
            <a:avLst>
              <a:gd name="adj1" fmla="val 100028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195DF1-FFFF-AF78-A592-C999C4283708}"/>
              </a:ext>
            </a:extLst>
          </p:cNvPr>
          <p:cNvCxnSpPr>
            <a:cxnSpLocks/>
          </p:cNvCxnSpPr>
          <p:nvPr/>
        </p:nvCxnSpPr>
        <p:spPr>
          <a:xfrm rot="5400000" flipH="1">
            <a:off x="4224732" y="2330249"/>
            <a:ext cx="151778" cy="3264694"/>
          </a:xfrm>
          <a:prstGeom prst="bentConnector3">
            <a:avLst>
              <a:gd name="adj1" fmla="val -150615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3A939F-534D-6F41-214C-1DFB8F644E85}"/>
              </a:ext>
            </a:extLst>
          </p:cNvPr>
          <p:cNvSpPr txBox="1"/>
          <p:nvPr/>
        </p:nvSpPr>
        <p:spPr>
          <a:xfrm>
            <a:off x="3597043" y="4318028"/>
            <a:ext cx="140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Response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 Update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9847C-1291-49FE-5D33-096F09244AEB}"/>
              </a:ext>
            </a:extLst>
          </p:cNvPr>
          <p:cNvSpPr txBox="1"/>
          <p:nvPr/>
        </p:nvSpPr>
        <p:spPr>
          <a:xfrm>
            <a:off x="6882969" y="2986523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40111-77DD-0E7C-5D21-A6BC3E554DDB}"/>
              </a:ext>
            </a:extLst>
          </p:cNvPr>
          <p:cNvSpPr txBox="1"/>
          <p:nvPr/>
        </p:nvSpPr>
        <p:spPr>
          <a:xfrm>
            <a:off x="6580210" y="4320876"/>
            <a:ext cx="163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호출에 대한 응답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3A441D-D941-9B2F-FD2E-906BD6C83F61}"/>
              </a:ext>
            </a:extLst>
          </p:cNvPr>
          <p:cNvSpPr txBox="1"/>
          <p:nvPr/>
        </p:nvSpPr>
        <p:spPr>
          <a:xfrm>
            <a:off x="5640724" y="1201893"/>
            <a:ext cx="91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뷰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4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06" y="936847"/>
            <a:ext cx="1847850" cy="5162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24091" y="2087594"/>
            <a:ext cx="1268083" cy="54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BC53EA-DE5D-6F55-499E-DAC6EDF558CB}"/>
              </a:ext>
            </a:extLst>
          </p:cNvPr>
          <p:cNvSpPr/>
          <p:nvPr/>
        </p:nvSpPr>
        <p:spPr>
          <a:xfrm>
            <a:off x="2025114" y="2896203"/>
            <a:ext cx="1612383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검색어 입력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0080A3-26A3-DE2A-543D-D86867EBD449}"/>
              </a:ext>
            </a:extLst>
          </p:cNvPr>
          <p:cNvCxnSpPr/>
          <p:nvPr/>
        </p:nvCxnSpPr>
        <p:spPr>
          <a:xfrm>
            <a:off x="4065677" y="330733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64C0DD-4B3C-6FEC-1DDF-469E3ADE57BA}"/>
              </a:ext>
            </a:extLst>
          </p:cNvPr>
          <p:cNvSpPr txBox="1"/>
          <p:nvPr/>
        </p:nvSpPr>
        <p:spPr>
          <a:xfrm>
            <a:off x="3901875" y="3417194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비동기 요청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D7432-721C-4E84-2370-96E19EB77BBD}"/>
              </a:ext>
            </a:extLst>
          </p:cNvPr>
          <p:cNvSpPr txBox="1"/>
          <p:nvPr/>
        </p:nvSpPr>
        <p:spPr>
          <a:xfrm>
            <a:off x="2489870" y="2475997"/>
            <a:ext cx="6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2AE646-9592-A429-835A-ED16CEF23390}"/>
              </a:ext>
            </a:extLst>
          </p:cNvPr>
          <p:cNvSpPr/>
          <p:nvPr/>
        </p:nvSpPr>
        <p:spPr>
          <a:xfrm>
            <a:off x="5500321" y="2792955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617A12-031A-B702-7E5E-8708739FE841}"/>
              </a:ext>
            </a:extLst>
          </p:cNvPr>
          <p:cNvSpPr/>
          <p:nvPr/>
        </p:nvSpPr>
        <p:spPr>
          <a:xfrm>
            <a:off x="8432469" y="2792956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Member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D66DC-4A2D-61A3-B137-0E4D45A0D7AE}"/>
              </a:ext>
            </a:extLst>
          </p:cNvPr>
          <p:cNvSpPr txBox="1"/>
          <p:nvPr/>
        </p:nvSpPr>
        <p:spPr>
          <a:xfrm>
            <a:off x="5511310" y="2360949"/>
            <a:ext cx="11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F2EDA-2A97-AE2D-437D-3ECBB73259B4}"/>
              </a:ext>
            </a:extLst>
          </p:cNvPr>
          <p:cNvSpPr txBox="1"/>
          <p:nvPr/>
        </p:nvSpPr>
        <p:spPr>
          <a:xfrm>
            <a:off x="8564354" y="2360951"/>
            <a:ext cx="96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F967C-F07A-F6EF-5263-88EC4C1855E3}"/>
              </a:ext>
            </a:extLst>
          </p:cNvPr>
          <p:cNvSpPr txBox="1"/>
          <p:nvPr/>
        </p:nvSpPr>
        <p:spPr>
          <a:xfrm>
            <a:off x="8380247" y="3994862"/>
            <a:ext cx="140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Append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Pre-rendered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HTML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84B79C-8396-0E51-3692-B7C05C9270AC}"/>
              </a:ext>
            </a:extLst>
          </p:cNvPr>
          <p:cNvCxnSpPr/>
          <p:nvPr/>
        </p:nvCxnSpPr>
        <p:spPr>
          <a:xfrm>
            <a:off x="7060514" y="332920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22393B3-D2E3-1BE2-4D95-3D386FF0E843}"/>
              </a:ext>
            </a:extLst>
          </p:cNvPr>
          <p:cNvCxnSpPr>
            <a:cxnSpLocks/>
          </p:cNvCxnSpPr>
          <p:nvPr/>
        </p:nvCxnSpPr>
        <p:spPr>
          <a:xfrm rot="10800000">
            <a:off x="6094613" y="4082901"/>
            <a:ext cx="2337856" cy="191808"/>
          </a:xfrm>
          <a:prstGeom prst="bentConnector3">
            <a:avLst>
              <a:gd name="adj1" fmla="val 100028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195DF1-FFFF-AF78-A592-C999C4283708}"/>
              </a:ext>
            </a:extLst>
          </p:cNvPr>
          <p:cNvCxnSpPr>
            <a:cxnSpLocks/>
          </p:cNvCxnSpPr>
          <p:nvPr/>
        </p:nvCxnSpPr>
        <p:spPr>
          <a:xfrm rot="5400000" flipH="1">
            <a:off x="4224732" y="2330249"/>
            <a:ext cx="151778" cy="3264694"/>
          </a:xfrm>
          <a:prstGeom prst="bentConnector3">
            <a:avLst>
              <a:gd name="adj1" fmla="val -150615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3A939F-534D-6F41-214C-1DFB8F644E85}"/>
              </a:ext>
            </a:extLst>
          </p:cNvPr>
          <p:cNvSpPr txBox="1"/>
          <p:nvPr/>
        </p:nvSpPr>
        <p:spPr>
          <a:xfrm>
            <a:off x="3597043" y="4318028"/>
            <a:ext cx="140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Response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 Update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9847C-1291-49FE-5D33-096F09244AEB}"/>
              </a:ext>
            </a:extLst>
          </p:cNvPr>
          <p:cNvSpPr txBox="1"/>
          <p:nvPr/>
        </p:nvSpPr>
        <p:spPr>
          <a:xfrm>
            <a:off x="6882969" y="2986523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40111-77DD-0E7C-5D21-A6BC3E554DDB}"/>
              </a:ext>
            </a:extLst>
          </p:cNvPr>
          <p:cNvSpPr txBox="1"/>
          <p:nvPr/>
        </p:nvSpPr>
        <p:spPr>
          <a:xfrm>
            <a:off x="6580210" y="4320876"/>
            <a:ext cx="163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호출에 대한 응답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3A441D-D941-9B2F-FD2E-906BD6C83F61}"/>
              </a:ext>
            </a:extLst>
          </p:cNvPr>
          <p:cNvSpPr txBox="1"/>
          <p:nvPr/>
        </p:nvSpPr>
        <p:spPr>
          <a:xfrm>
            <a:off x="5639337" y="1614768"/>
            <a:ext cx="91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검색 탭</a:t>
            </a:r>
          </a:p>
        </p:txBody>
      </p:sp>
    </p:spTree>
    <p:extLst>
      <p:ext uri="{BB962C8B-B14F-4D97-AF65-F5344CB8AC3E}">
        <p14:creationId xmlns:p14="http://schemas.microsoft.com/office/powerpoint/2010/main" val="363687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19" y="1948582"/>
            <a:ext cx="3102716" cy="14916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419" y="3792249"/>
            <a:ext cx="3102716" cy="22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0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06" y="936847"/>
            <a:ext cx="1847850" cy="5162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98212" y="2587926"/>
            <a:ext cx="1268083" cy="54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3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2075739-C527-BF33-B962-1C26DC404D7B}"/>
              </a:ext>
            </a:extLst>
          </p:cNvPr>
          <p:cNvSpPr/>
          <p:nvPr/>
        </p:nvSpPr>
        <p:spPr>
          <a:xfrm>
            <a:off x="2323367" y="2768337"/>
            <a:ext cx="1793630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사용자의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탐색 탭 접속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B97FE5-C1B2-7363-6358-B04BC526219C}"/>
              </a:ext>
            </a:extLst>
          </p:cNvPr>
          <p:cNvSpPr/>
          <p:nvPr/>
        </p:nvSpPr>
        <p:spPr>
          <a:xfrm>
            <a:off x="3929329" y="4845361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Explore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57C249-B1B5-620A-91A4-D038B6F47E2F}"/>
              </a:ext>
            </a:extLst>
          </p:cNvPr>
          <p:cNvSpPr/>
          <p:nvPr/>
        </p:nvSpPr>
        <p:spPr>
          <a:xfrm>
            <a:off x="7036317" y="4845360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Explore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5DFEA5-6550-5DC6-F41E-B9A845AD89E2}"/>
              </a:ext>
            </a:extLst>
          </p:cNvPr>
          <p:cNvSpPr/>
          <p:nvPr/>
        </p:nvSpPr>
        <p:spPr>
          <a:xfrm>
            <a:off x="7998381" y="2812193"/>
            <a:ext cx="1793630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Updated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82AB3-B4A0-40F2-326E-1228E1DF9ED6}"/>
              </a:ext>
            </a:extLst>
          </p:cNvPr>
          <p:cNvSpPr txBox="1"/>
          <p:nvPr/>
        </p:nvSpPr>
        <p:spPr>
          <a:xfrm>
            <a:off x="5683711" y="1336956"/>
            <a:ext cx="85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탐색 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487DB-2BF7-857F-86DB-A7B8A2259B95}"/>
              </a:ext>
            </a:extLst>
          </p:cNvPr>
          <p:cNvSpPr txBox="1"/>
          <p:nvPr/>
        </p:nvSpPr>
        <p:spPr>
          <a:xfrm>
            <a:off x="5769567" y="2080012"/>
            <a:ext cx="6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2A2CF-2302-25A6-A810-D1F6350E95F8}"/>
              </a:ext>
            </a:extLst>
          </p:cNvPr>
          <p:cNvSpPr txBox="1"/>
          <p:nvPr/>
        </p:nvSpPr>
        <p:spPr>
          <a:xfrm>
            <a:off x="3940318" y="4413355"/>
            <a:ext cx="11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E38EF-10B2-F6F1-0D66-311AB6AD83E0}"/>
              </a:ext>
            </a:extLst>
          </p:cNvPr>
          <p:cNvSpPr txBox="1"/>
          <p:nvPr/>
        </p:nvSpPr>
        <p:spPr>
          <a:xfrm>
            <a:off x="7172505" y="4350682"/>
            <a:ext cx="96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5E33B-A159-6CCA-E40A-C7DC021FA32D}"/>
              </a:ext>
            </a:extLst>
          </p:cNvPr>
          <p:cNvSpPr txBox="1"/>
          <p:nvPr/>
        </p:nvSpPr>
        <p:spPr>
          <a:xfrm>
            <a:off x="8279367" y="3629772"/>
            <a:ext cx="1231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 Update</a:t>
            </a: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26EB22-4CE8-E9F8-8B69-40D26B8EC22E}"/>
              </a:ext>
            </a:extLst>
          </p:cNvPr>
          <p:cNvCxnSpPr/>
          <p:nvPr/>
        </p:nvCxnSpPr>
        <p:spPr>
          <a:xfrm>
            <a:off x="4371974" y="3204763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069E3F-0610-9510-D361-26806D1D818C}"/>
              </a:ext>
            </a:extLst>
          </p:cNvPr>
          <p:cNvCxnSpPr>
            <a:cxnSpLocks/>
          </p:cNvCxnSpPr>
          <p:nvPr/>
        </p:nvCxnSpPr>
        <p:spPr>
          <a:xfrm flipH="1">
            <a:off x="5185688" y="4061422"/>
            <a:ext cx="482054" cy="60644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77701B-3722-637D-CDAE-5D214C9DB3CF}"/>
              </a:ext>
            </a:extLst>
          </p:cNvPr>
          <p:cNvCxnSpPr>
            <a:cxnSpLocks/>
          </p:cNvCxnSpPr>
          <p:nvPr/>
        </p:nvCxnSpPr>
        <p:spPr>
          <a:xfrm>
            <a:off x="5427738" y="5244366"/>
            <a:ext cx="136652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1F5CE99-D983-AB4E-AF46-3A8EEF295F5F}"/>
              </a:ext>
            </a:extLst>
          </p:cNvPr>
          <p:cNvCxnSpPr>
            <a:cxnSpLocks/>
          </p:cNvCxnSpPr>
          <p:nvPr/>
        </p:nvCxnSpPr>
        <p:spPr>
          <a:xfrm flipH="1">
            <a:off x="5413875" y="5507666"/>
            <a:ext cx="138039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EF529BC-7F52-3214-87A7-66D9ED72D051}"/>
              </a:ext>
            </a:extLst>
          </p:cNvPr>
          <p:cNvCxnSpPr>
            <a:cxnSpLocks/>
          </p:cNvCxnSpPr>
          <p:nvPr/>
        </p:nvCxnSpPr>
        <p:spPr>
          <a:xfrm flipV="1">
            <a:off x="5427738" y="3585916"/>
            <a:ext cx="2368961" cy="135010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315A0D-5BAB-FB50-88FA-51FEF9987CD6}"/>
              </a:ext>
            </a:extLst>
          </p:cNvPr>
          <p:cNvSpPr/>
          <p:nvPr/>
        </p:nvSpPr>
        <p:spPr>
          <a:xfrm>
            <a:off x="5572500" y="2449344"/>
            <a:ext cx="1080000" cy="154456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Explore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E32-52DE-5693-672E-C0EC20261D78}"/>
              </a:ext>
            </a:extLst>
          </p:cNvPr>
          <p:cNvSpPr txBox="1"/>
          <p:nvPr/>
        </p:nvSpPr>
        <p:spPr>
          <a:xfrm>
            <a:off x="2835520" y="2340329"/>
            <a:ext cx="6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FBE540-A435-D9B0-1359-FC6D467570FC}"/>
              </a:ext>
            </a:extLst>
          </p:cNvPr>
          <p:cNvSpPr txBox="1"/>
          <p:nvPr/>
        </p:nvSpPr>
        <p:spPr>
          <a:xfrm>
            <a:off x="2561125" y="3725543"/>
            <a:ext cx="123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최초 접속 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요청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E90BB-5019-2410-270B-E4C8F19BBEDF}"/>
              </a:ext>
            </a:extLst>
          </p:cNvPr>
          <p:cNvSpPr txBox="1"/>
          <p:nvPr/>
        </p:nvSpPr>
        <p:spPr>
          <a:xfrm>
            <a:off x="8227675" y="4944235"/>
            <a:ext cx="1407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Pre-rendered HTML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Included </a:t>
            </a:r>
            <a:r>
              <a:rPr lang="en-US" altLang="ko-KR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Thymeleaf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tag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E4C65B-61D6-08CA-1461-F7D8E963D44D}"/>
              </a:ext>
            </a:extLst>
          </p:cNvPr>
          <p:cNvSpPr txBox="1"/>
          <p:nvPr/>
        </p:nvSpPr>
        <p:spPr>
          <a:xfrm>
            <a:off x="4261759" y="2905208"/>
            <a:ext cx="1231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DD9C7-B710-8BF4-8C4B-A64E670902BF}"/>
              </a:ext>
            </a:extLst>
          </p:cNvPr>
          <p:cNvSpPr txBox="1"/>
          <p:nvPr/>
        </p:nvSpPr>
        <p:spPr>
          <a:xfrm>
            <a:off x="6861103" y="3925261"/>
            <a:ext cx="1231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Response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59CD70-D462-D969-8344-F3985E5D692B}"/>
              </a:ext>
            </a:extLst>
          </p:cNvPr>
          <p:cNvSpPr txBox="1"/>
          <p:nvPr/>
        </p:nvSpPr>
        <p:spPr>
          <a:xfrm>
            <a:off x="5508013" y="4906127"/>
            <a:ext cx="1231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Request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F7B643-D121-A733-0EDD-BC87DBA8CF1F}"/>
              </a:ext>
            </a:extLst>
          </p:cNvPr>
          <p:cNvSpPr txBox="1"/>
          <p:nvPr/>
        </p:nvSpPr>
        <p:spPr>
          <a:xfrm>
            <a:off x="5508013" y="5552712"/>
            <a:ext cx="1231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624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예술, 원, 디자인이(가) 표시된 사진&#10;&#10;자동 생성된 설명">
            <a:extLst>
              <a:ext uri="{FF2B5EF4-FFF2-40B4-BE49-F238E27FC236}">
                <a16:creationId xmlns:a16="http://schemas.microsoft.com/office/drawing/2014/main" id="{DB17C4AB-A180-65CA-B457-16AB9069CE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6" t="39336" r="62030" b="35758"/>
          <a:stretch/>
        </p:blipFill>
        <p:spPr>
          <a:xfrm>
            <a:off x="694903" y="757855"/>
            <a:ext cx="1179330" cy="1016363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22808D3-CFFC-F10C-9FB5-E9EF8F638B45}"/>
              </a:ext>
            </a:extLst>
          </p:cNvPr>
          <p:cNvCxnSpPr>
            <a:cxnSpLocks/>
          </p:cNvCxnSpPr>
          <p:nvPr/>
        </p:nvCxnSpPr>
        <p:spPr>
          <a:xfrm>
            <a:off x="1402742" y="3638549"/>
            <a:ext cx="9437122" cy="0"/>
          </a:xfrm>
          <a:prstGeom prst="line">
            <a:avLst/>
          </a:prstGeom>
          <a:ln w="25400">
            <a:solidFill>
              <a:schemeClr val="dk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0178EE-C3AC-4DE1-29CC-1F3AF97C023E}"/>
              </a:ext>
            </a:extLst>
          </p:cNvPr>
          <p:cNvSpPr txBox="1"/>
          <p:nvPr/>
        </p:nvSpPr>
        <p:spPr>
          <a:xfrm>
            <a:off x="1962885" y="936847"/>
            <a:ext cx="1735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소개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C047A0-24B8-02A3-6D73-B187FB48F909}"/>
              </a:ext>
            </a:extLst>
          </p:cNvPr>
          <p:cNvSpPr/>
          <p:nvPr/>
        </p:nvSpPr>
        <p:spPr>
          <a:xfrm>
            <a:off x="1685925" y="1950071"/>
            <a:ext cx="2476500" cy="1478925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5386B-14B4-179D-C1B5-9A2B660539C7}"/>
              </a:ext>
            </a:extLst>
          </p:cNvPr>
          <p:cNvSpPr txBox="1"/>
          <p:nvPr/>
        </p:nvSpPr>
        <p:spPr>
          <a:xfrm>
            <a:off x="2249066" y="1950071"/>
            <a:ext cx="12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장진원</a:t>
            </a:r>
          </a:p>
        </p:txBody>
      </p:sp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17838B51-9A3F-4BD4-8587-3FF9956DC3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102" y="2070364"/>
            <a:ext cx="352803" cy="3528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7D6C15-A87C-846C-E57A-A97CB48BFEF8}"/>
              </a:ext>
            </a:extLst>
          </p:cNvPr>
          <p:cNvSpPr txBox="1"/>
          <p:nvPr/>
        </p:nvSpPr>
        <p:spPr>
          <a:xfrm>
            <a:off x="1861124" y="2486241"/>
            <a:ext cx="2126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팀장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총괄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Security (Login) </a:t>
            </a:r>
            <a:r>
              <a:rPr lang="ko-KR" altLang="en-US" sz="1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기능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메인 메뉴 </a:t>
            </a:r>
            <a:r>
              <a:rPr lang="en-US" altLang="ko-KR" sz="1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View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CB2E8D-2A72-5E05-0474-478E842961BD}"/>
              </a:ext>
            </a:extLst>
          </p:cNvPr>
          <p:cNvSpPr/>
          <p:nvPr/>
        </p:nvSpPr>
        <p:spPr>
          <a:xfrm>
            <a:off x="4890844" y="1963370"/>
            <a:ext cx="2476500" cy="1478925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52591-821D-1FB9-B440-BD7F9E06E399}"/>
              </a:ext>
            </a:extLst>
          </p:cNvPr>
          <p:cNvSpPr txBox="1"/>
          <p:nvPr/>
        </p:nvSpPr>
        <p:spPr>
          <a:xfrm>
            <a:off x="5512159" y="1950071"/>
            <a:ext cx="12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박형원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DABFDD-FEAD-2D6D-2517-857666F1F631}"/>
              </a:ext>
            </a:extLst>
          </p:cNvPr>
          <p:cNvSpPr txBox="1"/>
          <p:nvPr/>
        </p:nvSpPr>
        <p:spPr>
          <a:xfrm>
            <a:off x="5029384" y="2538685"/>
            <a:ext cx="2126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팀원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전반적인 </a:t>
            </a:r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Front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작업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게시글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작성 기능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92E294-674B-1473-79C0-89E37F9D0387}"/>
              </a:ext>
            </a:extLst>
          </p:cNvPr>
          <p:cNvSpPr/>
          <p:nvPr/>
        </p:nvSpPr>
        <p:spPr>
          <a:xfrm>
            <a:off x="8229268" y="1950070"/>
            <a:ext cx="2476500" cy="1478925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1367C-4EFE-DC3C-4853-88B7D54DB373}"/>
              </a:ext>
            </a:extLst>
          </p:cNvPr>
          <p:cNvSpPr txBox="1"/>
          <p:nvPr/>
        </p:nvSpPr>
        <p:spPr>
          <a:xfrm>
            <a:off x="8848994" y="1950070"/>
            <a:ext cx="12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장인혁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63BE59-39AF-17EE-A7C4-A9F8716F3952}"/>
              </a:ext>
            </a:extLst>
          </p:cNvPr>
          <p:cNvSpPr txBox="1"/>
          <p:nvPr/>
        </p:nvSpPr>
        <p:spPr>
          <a:xfrm>
            <a:off x="8423226" y="2538684"/>
            <a:ext cx="2126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팀원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탐색 탭 구현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결제 기능 구현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6079009-49A2-9791-C13B-30B33E05C842}"/>
              </a:ext>
            </a:extLst>
          </p:cNvPr>
          <p:cNvSpPr/>
          <p:nvPr/>
        </p:nvSpPr>
        <p:spPr>
          <a:xfrm>
            <a:off x="1685925" y="3874911"/>
            <a:ext cx="2476500" cy="1478925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F901C-C898-FEE9-21EF-0F22B467DB12}"/>
              </a:ext>
            </a:extLst>
          </p:cNvPr>
          <p:cNvSpPr txBox="1"/>
          <p:nvPr/>
        </p:nvSpPr>
        <p:spPr>
          <a:xfrm>
            <a:off x="2249066" y="3889838"/>
            <a:ext cx="12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김민수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88447B-D22D-A2CF-1B89-26D82C728D25}"/>
              </a:ext>
            </a:extLst>
          </p:cNvPr>
          <p:cNvSpPr txBox="1"/>
          <p:nvPr/>
        </p:nvSpPr>
        <p:spPr>
          <a:xfrm>
            <a:off x="1796134" y="4473677"/>
            <a:ext cx="2126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팀원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검색 기능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프로필 보기 기능 작업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32A05E-B886-D697-EE75-10AD064CCAF6}"/>
              </a:ext>
            </a:extLst>
          </p:cNvPr>
          <p:cNvSpPr/>
          <p:nvPr/>
        </p:nvSpPr>
        <p:spPr>
          <a:xfrm>
            <a:off x="4890844" y="3874910"/>
            <a:ext cx="2476500" cy="1478925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A22AF-DCF3-79B9-779B-AD5A01EE0461}"/>
              </a:ext>
            </a:extLst>
          </p:cNvPr>
          <p:cNvSpPr txBox="1"/>
          <p:nvPr/>
        </p:nvSpPr>
        <p:spPr>
          <a:xfrm>
            <a:off x="5512159" y="3889837"/>
            <a:ext cx="12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박범수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FDA1CE-EB61-88F8-97E9-1C9E3900649F}"/>
              </a:ext>
            </a:extLst>
          </p:cNvPr>
          <p:cNvSpPr txBox="1"/>
          <p:nvPr/>
        </p:nvSpPr>
        <p:spPr>
          <a:xfrm>
            <a:off x="5029384" y="4350566"/>
            <a:ext cx="21261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팀원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개인 메시지 구현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프로필 수정 기능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구현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프로필 기능 작업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FC9DD1-1CB8-E4D4-6081-E1B24B06AD85}"/>
              </a:ext>
            </a:extLst>
          </p:cNvPr>
          <p:cNvSpPr/>
          <p:nvPr/>
        </p:nvSpPr>
        <p:spPr>
          <a:xfrm>
            <a:off x="8234151" y="3889836"/>
            <a:ext cx="2476500" cy="1478925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B5B04-887E-2791-D6FF-A942CE09FDC3}"/>
              </a:ext>
            </a:extLst>
          </p:cNvPr>
          <p:cNvSpPr txBox="1"/>
          <p:nvPr/>
        </p:nvSpPr>
        <p:spPr>
          <a:xfrm>
            <a:off x="8876079" y="3899246"/>
            <a:ext cx="1274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김시찬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AD1FB-B606-80B5-0E65-97EF83E63960}"/>
              </a:ext>
            </a:extLst>
          </p:cNvPr>
          <p:cNvSpPr txBox="1"/>
          <p:nvPr/>
        </p:nvSpPr>
        <p:spPr>
          <a:xfrm>
            <a:off x="8450311" y="4483087"/>
            <a:ext cx="2126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팀원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개인 메시지 구현</a:t>
            </a:r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/>
            </a:r>
            <a:b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</a:b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프로필 기능 작업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06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67" y="1966822"/>
            <a:ext cx="5036667" cy="39814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135" y="2478298"/>
            <a:ext cx="28003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BC53EA-DE5D-6F55-499E-DAC6EDF558CB}"/>
              </a:ext>
            </a:extLst>
          </p:cNvPr>
          <p:cNvSpPr/>
          <p:nvPr/>
        </p:nvSpPr>
        <p:spPr>
          <a:xfrm>
            <a:off x="1931893" y="2822063"/>
            <a:ext cx="1612383" cy="97764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댓글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달기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좋아요 누르기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0080A3-26A3-DE2A-543D-D86867EBD449}"/>
              </a:ext>
            </a:extLst>
          </p:cNvPr>
          <p:cNvCxnSpPr/>
          <p:nvPr/>
        </p:nvCxnSpPr>
        <p:spPr>
          <a:xfrm>
            <a:off x="4065677" y="330733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64C0DD-4B3C-6FEC-1DDF-469E3ADE57BA}"/>
              </a:ext>
            </a:extLst>
          </p:cNvPr>
          <p:cNvSpPr txBox="1"/>
          <p:nvPr/>
        </p:nvSpPr>
        <p:spPr>
          <a:xfrm>
            <a:off x="3901875" y="3417194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비동기 요청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D7432-721C-4E84-2370-96E19EB77BBD}"/>
              </a:ext>
            </a:extLst>
          </p:cNvPr>
          <p:cNvSpPr txBox="1"/>
          <p:nvPr/>
        </p:nvSpPr>
        <p:spPr>
          <a:xfrm>
            <a:off x="2489870" y="2475997"/>
            <a:ext cx="6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2AE646-9592-A429-835A-ED16CEF23390}"/>
              </a:ext>
            </a:extLst>
          </p:cNvPr>
          <p:cNvSpPr/>
          <p:nvPr/>
        </p:nvSpPr>
        <p:spPr>
          <a:xfrm>
            <a:off x="5500321" y="2792955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Comment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Like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Follow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617A12-031A-B702-7E5E-8708739FE841}"/>
              </a:ext>
            </a:extLst>
          </p:cNvPr>
          <p:cNvSpPr/>
          <p:nvPr/>
        </p:nvSpPr>
        <p:spPr>
          <a:xfrm>
            <a:off x="8432469" y="2792956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Member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Comment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Follow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D66DC-4A2D-61A3-B137-0E4D45A0D7AE}"/>
              </a:ext>
            </a:extLst>
          </p:cNvPr>
          <p:cNvSpPr txBox="1"/>
          <p:nvPr/>
        </p:nvSpPr>
        <p:spPr>
          <a:xfrm>
            <a:off x="5511310" y="2360949"/>
            <a:ext cx="11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F2EDA-2A97-AE2D-437D-3ECBB73259B4}"/>
              </a:ext>
            </a:extLst>
          </p:cNvPr>
          <p:cNvSpPr txBox="1"/>
          <p:nvPr/>
        </p:nvSpPr>
        <p:spPr>
          <a:xfrm>
            <a:off x="8564354" y="2360951"/>
            <a:ext cx="96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F967C-F07A-F6EF-5263-88EC4C1855E3}"/>
              </a:ext>
            </a:extLst>
          </p:cNvPr>
          <p:cNvSpPr txBox="1"/>
          <p:nvPr/>
        </p:nvSpPr>
        <p:spPr>
          <a:xfrm>
            <a:off x="8380247" y="3994862"/>
            <a:ext cx="140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Append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Pre-rendered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HTML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84B79C-8396-0E51-3692-B7C05C9270AC}"/>
              </a:ext>
            </a:extLst>
          </p:cNvPr>
          <p:cNvCxnSpPr/>
          <p:nvPr/>
        </p:nvCxnSpPr>
        <p:spPr>
          <a:xfrm>
            <a:off x="7060514" y="332920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22393B3-D2E3-1BE2-4D95-3D386FF0E843}"/>
              </a:ext>
            </a:extLst>
          </p:cNvPr>
          <p:cNvCxnSpPr>
            <a:cxnSpLocks/>
          </p:cNvCxnSpPr>
          <p:nvPr/>
        </p:nvCxnSpPr>
        <p:spPr>
          <a:xfrm rot="10800000">
            <a:off x="6094613" y="4082901"/>
            <a:ext cx="2337856" cy="191808"/>
          </a:xfrm>
          <a:prstGeom prst="bentConnector3">
            <a:avLst>
              <a:gd name="adj1" fmla="val 100028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195DF1-FFFF-AF78-A592-C999C4283708}"/>
              </a:ext>
            </a:extLst>
          </p:cNvPr>
          <p:cNvCxnSpPr>
            <a:cxnSpLocks/>
          </p:cNvCxnSpPr>
          <p:nvPr/>
        </p:nvCxnSpPr>
        <p:spPr>
          <a:xfrm rot="5400000" flipH="1">
            <a:off x="4224732" y="2330249"/>
            <a:ext cx="151778" cy="3264694"/>
          </a:xfrm>
          <a:prstGeom prst="bentConnector3">
            <a:avLst>
              <a:gd name="adj1" fmla="val -150615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3A939F-534D-6F41-214C-1DFB8F644E85}"/>
              </a:ext>
            </a:extLst>
          </p:cNvPr>
          <p:cNvSpPr txBox="1"/>
          <p:nvPr/>
        </p:nvSpPr>
        <p:spPr>
          <a:xfrm>
            <a:off x="3597043" y="4318028"/>
            <a:ext cx="140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Response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 Update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9847C-1291-49FE-5D33-096F09244AEB}"/>
              </a:ext>
            </a:extLst>
          </p:cNvPr>
          <p:cNvSpPr txBox="1"/>
          <p:nvPr/>
        </p:nvSpPr>
        <p:spPr>
          <a:xfrm>
            <a:off x="6882969" y="2986523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40111-77DD-0E7C-5D21-A6BC3E554DDB}"/>
              </a:ext>
            </a:extLst>
          </p:cNvPr>
          <p:cNvSpPr txBox="1"/>
          <p:nvPr/>
        </p:nvSpPr>
        <p:spPr>
          <a:xfrm>
            <a:off x="6580210" y="4320876"/>
            <a:ext cx="163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호출에 대한 응답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3A441D-D941-9B2F-FD2E-906BD6C83F61}"/>
              </a:ext>
            </a:extLst>
          </p:cNvPr>
          <p:cNvSpPr txBox="1"/>
          <p:nvPr/>
        </p:nvSpPr>
        <p:spPr>
          <a:xfrm>
            <a:off x="4462266" y="1766594"/>
            <a:ext cx="315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댓글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좋아요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북마크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팔로우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8392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020" y="1736895"/>
            <a:ext cx="4972050" cy="1571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245" y="3757432"/>
            <a:ext cx="5076825" cy="2638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063" y="2103498"/>
            <a:ext cx="4333583" cy="284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06" y="936847"/>
            <a:ext cx="1847850" cy="5162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15206" y="3114138"/>
            <a:ext cx="1268083" cy="54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BC53EA-DE5D-6F55-499E-DAC6EDF558CB}"/>
              </a:ext>
            </a:extLst>
          </p:cNvPr>
          <p:cNvSpPr/>
          <p:nvPr/>
        </p:nvSpPr>
        <p:spPr>
          <a:xfrm>
            <a:off x="1765667" y="2876660"/>
            <a:ext cx="2040563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팔로우</a:t>
            </a:r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유저</a:t>
            </a:r>
            <a:endParaRPr lang="en-US" altLang="ko-KR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메시지를 보낸 사람</a:t>
            </a:r>
            <a:endParaRPr lang="en-US" altLang="ko-KR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클릭 이벤트 발생</a:t>
            </a:r>
            <a:endParaRPr lang="en-US" altLang="ko-KR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0080A3-26A3-DE2A-543D-D86867EBD449}"/>
              </a:ext>
            </a:extLst>
          </p:cNvPr>
          <p:cNvCxnSpPr/>
          <p:nvPr/>
        </p:nvCxnSpPr>
        <p:spPr>
          <a:xfrm>
            <a:off x="4065677" y="330733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64C0DD-4B3C-6FEC-1DDF-469E3ADE57BA}"/>
              </a:ext>
            </a:extLst>
          </p:cNvPr>
          <p:cNvSpPr txBox="1"/>
          <p:nvPr/>
        </p:nvSpPr>
        <p:spPr>
          <a:xfrm>
            <a:off x="3901875" y="3417194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비동기 요청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D7432-721C-4E84-2370-96E19EB77BBD}"/>
              </a:ext>
            </a:extLst>
          </p:cNvPr>
          <p:cNvSpPr txBox="1"/>
          <p:nvPr/>
        </p:nvSpPr>
        <p:spPr>
          <a:xfrm>
            <a:off x="2444513" y="2455670"/>
            <a:ext cx="6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2AE646-9592-A429-835A-ED16CEF23390}"/>
              </a:ext>
            </a:extLst>
          </p:cNvPr>
          <p:cNvSpPr/>
          <p:nvPr/>
        </p:nvSpPr>
        <p:spPr>
          <a:xfrm>
            <a:off x="5500321" y="2792955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Chat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617A12-031A-B702-7E5E-8708739FE841}"/>
              </a:ext>
            </a:extLst>
          </p:cNvPr>
          <p:cNvSpPr/>
          <p:nvPr/>
        </p:nvSpPr>
        <p:spPr>
          <a:xfrm>
            <a:off x="8432469" y="2792956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Chat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D66DC-4A2D-61A3-B137-0E4D45A0D7AE}"/>
              </a:ext>
            </a:extLst>
          </p:cNvPr>
          <p:cNvSpPr txBox="1"/>
          <p:nvPr/>
        </p:nvSpPr>
        <p:spPr>
          <a:xfrm>
            <a:off x="5511310" y="2360949"/>
            <a:ext cx="11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F2EDA-2A97-AE2D-437D-3ECBB73259B4}"/>
              </a:ext>
            </a:extLst>
          </p:cNvPr>
          <p:cNvSpPr txBox="1"/>
          <p:nvPr/>
        </p:nvSpPr>
        <p:spPr>
          <a:xfrm>
            <a:off x="8564354" y="2360951"/>
            <a:ext cx="96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F967C-F07A-F6EF-5263-88EC4C1855E3}"/>
              </a:ext>
            </a:extLst>
          </p:cNvPr>
          <p:cNvSpPr txBox="1"/>
          <p:nvPr/>
        </p:nvSpPr>
        <p:spPr>
          <a:xfrm>
            <a:off x="8380247" y="3994862"/>
            <a:ext cx="1407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Pre-rendered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HTML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Included</a:t>
            </a:r>
          </a:p>
          <a:p>
            <a:pPr algn="ctr"/>
            <a:r>
              <a:rPr lang="en-US" altLang="ko-KR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Thymeleaf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tag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84B79C-8396-0E51-3692-B7C05C9270AC}"/>
              </a:ext>
            </a:extLst>
          </p:cNvPr>
          <p:cNvCxnSpPr/>
          <p:nvPr/>
        </p:nvCxnSpPr>
        <p:spPr>
          <a:xfrm>
            <a:off x="7060514" y="332920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22393B3-D2E3-1BE2-4D95-3D386FF0E843}"/>
              </a:ext>
            </a:extLst>
          </p:cNvPr>
          <p:cNvCxnSpPr>
            <a:cxnSpLocks/>
          </p:cNvCxnSpPr>
          <p:nvPr/>
        </p:nvCxnSpPr>
        <p:spPr>
          <a:xfrm rot="10800000">
            <a:off x="6094613" y="4082901"/>
            <a:ext cx="2337856" cy="191808"/>
          </a:xfrm>
          <a:prstGeom prst="bentConnector3">
            <a:avLst>
              <a:gd name="adj1" fmla="val 100028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195DF1-FFFF-AF78-A592-C999C4283708}"/>
              </a:ext>
            </a:extLst>
          </p:cNvPr>
          <p:cNvCxnSpPr>
            <a:cxnSpLocks/>
          </p:cNvCxnSpPr>
          <p:nvPr/>
        </p:nvCxnSpPr>
        <p:spPr>
          <a:xfrm rot="5400000" flipH="1">
            <a:off x="4224732" y="2330249"/>
            <a:ext cx="151778" cy="3264694"/>
          </a:xfrm>
          <a:prstGeom prst="bentConnector3">
            <a:avLst>
              <a:gd name="adj1" fmla="val -150615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3A939F-534D-6F41-214C-1DFB8F644E85}"/>
              </a:ext>
            </a:extLst>
          </p:cNvPr>
          <p:cNvSpPr txBox="1"/>
          <p:nvPr/>
        </p:nvSpPr>
        <p:spPr>
          <a:xfrm>
            <a:off x="3597043" y="4318028"/>
            <a:ext cx="140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Response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 Update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9847C-1291-49FE-5D33-096F09244AEB}"/>
              </a:ext>
            </a:extLst>
          </p:cNvPr>
          <p:cNvSpPr txBox="1"/>
          <p:nvPr/>
        </p:nvSpPr>
        <p:spPr>
          <a:xfrm>
            <a:off x="6882969" y="2986523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40111-77DD-0E7C-5D21-A6BC3E554DDB}"/>
              </a:ext>
            </a:extLst>
          </p:cNvPr>
          <p:cNvSpPr txBox="1"/>
          <p:nvPr/>
        </p:nvSpPr>
        <p:spPr>
          <a:xfrm>
            <a:off x="6580210" y="4320876"/>
            <a:ext cx="163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호출에 대한 응답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3A441D-D941-9B2F-FD2E-906BD6C83F61}"/>
              </a:ext>
            </a:extLst>
          </p:cNvPr>
          <p:cNvSpPr txBox="1"/>
          <p:nvPr/>
        </p:nvSpPr>
        <p:spPr>
          <a:xfrm>
            <a:off x="5250531" y="1796672"/>
            <a:ext cx="168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개인 메시지 기능</a:t>
            </a:r>
          </a:p>
        </p:txBody>
      </p:sp>
    </p:spTree>
    <p:extLst>
      <p:ext uri="{BB962C8B-B14F-4D97-AF65-F5344CB8AC3E}">
        <p14:creationId xmlns:p14="http://schemas.microsoft.com/office/powerpoint/2010/main" val="335903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56" y="1736895"/>
            <a:ext cx="4639574" cy="41505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09" y="1736895"/>
            <a:ext cx="4070005" cy="41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1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87" y="1736895"/>
            <a:ext cx="3686100" cy="4442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758" y="1801727"/>
            <a:ext cx="54768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06" y="936847"/>
            <a:ext cx="1847850" cy="5162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41343" y="4123429"/>
            <a:ext cx="1268083" cy="54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BC53EA-DE5D-6F55-499E-DAC6EDF558CB}"/>
              </a:ext>
            </a:extLst>
          </p:cNvPr>
          <p:cNvSpPr/>
          <p:nvPr/>
        </p:nvSpPr>
        <p:spPr>
          <a:xfrm>
            <a:off x="1765667" y="2876660"/>
            <a:ext cx="2040563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게시글 작성 이벤트</a:t>
            </a:r>
            <a:endParaRPr lang="en-US" altLang="ko-KR" sz="16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0080A3-26A3-DE2A-543D-D86867EBD449}"/>
              </a:ext>
            </a:extLst>
          </p:cNvPr>
          <p:cNvCxnSpPr/>
          <p:nvPr/>
        </p:nvCxnSpPr>
        <p:spPr>
          <a:xfrm>
            <a:off x="4065677" y="330733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64C0DD-4B3C-6FEC-1DDF-469E3ADE57BA}"/>
              </a:ext>
            </a:extLst>
          </p:cNvPr>
          <p:cNvSpPr txBox="1"/>
          <p:nvPr/>
        </p:nvSpPr>
        <p:spPr>
          <a:xfrm>
            <a:off x="3901875" y="3417194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비동기 요청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D7432-721C-4E84-2370-96E19EB77BBD}"/>
              </a:ext>
            </a:extLst>
          </p:cNvPr>
          <p:cNvSpPr txBox="1"/>
          <p:nvPr/>
        </p:nvSpPr>
        <p:spPr>
          <a:xfrm>
            <a:off x="2444513" y="2455670"/>
            <a:ext cx="6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2AE646-9592-A429-835A-ED16CEF23390}"/>
              </a:ext>
            </a:extLst>
          </p:cNvPr>
          <p:cNvSpPr/>
          <p:nvPr/>
        </p:nvSpPr>
        <p:spPr>
          <a:xfrm>
            <a:off x="5500321" y="2792955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RegistPost</a:t>
            </a:r>
            <a:endParaRPr lang="en-US" altLang="ko-KR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617A12-031A-B702-7E5E-8708739FE841}"/>
              </a:ext>
            </a:extLst>
          </p:cNvPr>
          <p:cNvSpPr/>
          <p:nvPr/>
        </p:nvSpPr>
        <p:spPr>
          <a:xfrm>
            <a:off x="8432469" y="2792956"/>
            <a:ext cx="1191358" cy="102874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Post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D66DC-4A2D-61A3-B137-0E4D45A0D7AE}"/>
              </a:ext>
            </a:extLst>
          </p:cNvPr>
          <p:cNvSpPr txBox="1"/>
          <p:nvPr/>
        </p:nvSpPr>
        <p:spPr>
          <a:xfrm>
            <a:off x="5511310" y="2360949"/>
            <a:ext cx="119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F2EDA-2A97-AE2D-437D-3ECBB73259B4}"/>
              </a:ext>
            </a:extLst>
          </p:cNvPr>
          <p:cNvSpPr txBox="1"/>
          <p:nvPr/>
        </p:nvSpPr>
        <p:spPr>
          <a:xfrm>
            <a:off x="8564354" y="2360951"/>
            <a:ext cx="96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F967C-F07A-F6EF-5263-88EC4C1855E3}"/>
              </a:ext>
            </a:extLst>
          </p:cNvPr>
          <p:cNvSpPr txBox="1"/>
          <p:nvPr/>
        </p:nvSpPr>
        <p:spPr>
          <a:xfrm>
            <a:off x="8344720" y="3958690"/>
            <a:ext cx="140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편집된 이미지 저장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게시글 등록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84B79C-8396-0E51-3692-B7C05C9270AC}"/>
              </a:ext>
            </a:extLst>
          </p:cNvPr>
          <p:cNvCxnSpPr/>
          <p:nvPr/>
        </p:nvCxnSpPr>
        <p:spPr>
          <a:xfrm>
            <a:off x="7060514" y="332920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22393B3-D2E3-1BE2-4D95-3D386FF0E843}"/>
              </a:ext>
            </a:extLst>
          </p:cNvPr>
          <p:cNvCxnSpPr>
            <a:cxnSpLocks/>
          </p:cNvCxnSpPr>
          <p:nvPr/>
        </p:nvCxnSpPr>
        <p:spPr>
          <a:xfrm rot="10800000">
            <a:off x="6094613" y="4031816"/>
            <a:ext cx="2337856" cy="191808"/>
          </a:xfrm>
          <a:prstGeom prst="bentConnector3">
            <a:avLst>
              <a:gd name="adj1" fmla="val 100028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195DF1-FFFF-AF78-A592-C999C4283708}"/>
              </a:ext>
            </a:extLst>
          </p:cNvPr>
          <p:cNvCxnSpPr>
            <a:cxnSpLocks/>
          </p:cNvCxnSpPr>
          <p:nvPr/>
        </p:nvCxnSpPr>
        <p:spPr>
          <a:xfrm rot="5400000" flipH="1">
            <a:off x="4315136" y="2883643"/>
            <a:ext cx="151778" cy="3264694"/>
          </a:xfrm>
          <a:prstGeom prst="bentConnector3">
            <a:avLst>
              <a:gd name="adj1" fmla="val -150615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3A939F-534D-6F41-214C-1DFB8F644E85}"/>
              </a:ext>
            </a:extLst>
          </p:cNvPr>
          <p:cNvSpPr txBox="1"/>
          <p:nvPr/>
        </p:nvSpPr>
        <p:spPr>
          <a:xfrm>
            <a:off x="3687447" y="4891305"/>
            <a:ext cx="140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Response</a:t>
            </a: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 Update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9847C-1291-49FE-5D33-096F09244AEB}"/>
              </a:ext>
            </a:extLst>
          </p:cNvPr>
          <p:cNvSpPr txBox="1"/>
          <p:nvPr/>
        </p:nvSpPr>
        <p:spPr>
          <a:xfrm>
            <a:off x="6882969" y="2986523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40111-77DD-0E7C-5D21-A6BC3E554DDB}"/>
              </a:ext>
            </a:extLst>
          </p:cNvPr>
          <p:cNvSpPr txBox="1"/>
          <p:nvPr/>
        </p:nvSpPr>
        <p:spPr>
          <a:xfrm>
            <a:off x="6702668" y="4353738"/>
            <a:ext cx="163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호출에 대한 응답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3A441D-D941-9B2F-FD2E-906BD6C83F61}"/>
              </a:ext>
            </a:extLst>
          </p:cNvPr>
          <p:cNvSpPr txBox="1"/>
          <p:nvPr/>
        </p:nvSpPr>
        <p:spPr>
          <a:xfrm>
            <a:off x="4702515" y="1697679"/>
            <a:ext cx="280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편집된 이미지 업로드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게시글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70042-54A7-6515-722F-D49DF67F0F78}"/>
              </a:ext>
            </a:extLst>
          </p:cNvPr>
          <p:cNvSpPr txBox="1"/>
          <p:nvPr/>
        </p:nvSpPr>
        <p:spPr>
          <a:xfrm>
            <a:off x="2082369" y="3761309"/>
            <a:ext cx="140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원본 이미지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편집된 이미지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게시글 내용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5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508" y="1857555"/>
            <a:ext cx="5337316" cy="38949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678" y="1895714"/>
            <a:ext cx="3818626" cy="381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예술, 원, 디자인이(가) 표시된 사진&#10;&#10;자동 생성된 설명">
            <a:extLst>
              <a:ext uri="{FF2B5EF4-FFF2-40B4-BE49-F238E27FC236}">
                <a16:creationId xmlns:a16="http://schemas.microsoft.com/office/drawing/2014/main" id="{BE66D585-64F0-BF9D-A345-784761D4C5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9" t="37547" r="17027" b="37547"/>
          <a:stretch/>
        </p:blipFill>
        <p:spPr>
          <a:xfrm>
            <a:off x="610126" y="850789"/>
            <a:ext cx="1137275" cy="902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FC57E-B3D7-FBB2-50E0-3FD0B70C5F30}"/>
              </a:ext>
            </a:extLst>
          </p:cNvPr>
          <p:cNvSpPr txBox="1"/>
          <p:nvPr/>
        </p:nvSpPr>
        <p:spPr>
          <a:xfrm>
            <a:off x="2077707" y="3134047"/>
            <a:ext cx="2632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Pretendard ExtraBold" panose="02000903000000020004" pitchFamily="50" charset="-127"/>
                <a:ea typeface="Pretendard ExtraBold" panose="02000903000000020004"/>
                <a:cs typeface="Pretendard ExtraBold" panose="02000903000000020004" pitchFamily="50" charset="-127"/>
              </a:rPr>
              <a:t>클론 코딩</a:t>
            </a:r>
            <a:r>
              <a:rPr lang="en-US" altLang="ko-KR" sz="4400" dirty="0">
                <a:latin typeface="Pretendard ExtraBold" panose="02000903000000020004" pitchFamily="50" charset="-127"/>
                <a:ea typeface="Pretendard ExtraBold" panose="02000903000000020004"/>
                <a:cs typeface="Pretendard ExtraBold" panose="02000903000000020004" pitchFamily="50" charset="-127"/>
              </a:rPr>
              <a:t>?</a:t>
            </a:r>
            <a:endParaRPr lang="ko-KR" altLang="en-US" sz="4400" dirty="0">
              <a:latin typeface="Pretendard ExtraBold" panose="02000903000000020004" pitchFamily="50" charset="-127"/>
              <a:ea typeface="Pretendard ExtraBold" panose="02000903000000020004"/>
              <a:cs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BDFC7-EE0F-6298-1665-5FF9F0F73D27}"/>
              </a:ext>
            </a:extLst>
          </p:cNvPr>
          <p:cNvSpPr txBox="1"/>
          <p:nvPr/>
        </p:nvSpPr>
        <p:spPr>
          <a:xfrm>
            <a:off x="5303204" y="2610827"/>
            <a:ext cx="523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소프트웨어의 기능과 디자인을 모방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의의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76A323-90F2-D2C8-ADCD-602C62E00235}"/>
              </a:ext>
            </a:extLst>
          </p:cNvPr>
          <p:cNvSpPr txBox="1"/>
          <p:nvPr/>
        </p:nvSpPr>
        <p:spPr>
          <a:xfrm>
            <a:off x="5303204" y="3625092"/>
            <a:ext cx="5230320" cy="1310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동일하거나 비슷한 것을 만드는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프로그래밍 학습 및 개발 기술</a:t>
            </a:r>
          </a:p>
        </p:txBody>
      </p:sp>
    </p:spTree>
    <p:extLst>
      <p:ext uri="{BB962C8B-B14F-4D97-AF65-F5344CB8AC3E}">
        <p14:creationId xmlns:p14="http://schemas.microsoft.com/office/powerpoint/2010/main" val="23630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9" y="1987061"/>
            <a:ext cx="5118565" cy="37529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88" y="1521622"/>
            <a:ext cx="3659513" cy="44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06" y="936847"/>
            <a:ext cx="1847850" cy="5162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85810" y="5193104"/>
            <a:ext cx="1268083" cy="54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3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2050" name="Picture 2" descr="PortOne(포트원) 가이드">
            <a:extLst>
              <a:ext uri="{FF2B5EF4-FFF2-40B4-BE49-F238E27FC236}">
                <a16:creationId xmlns:a16="http://schemas.microsoft.com/office/drawing/2014/main" id="{17A2615F-F984-8F4A-791E-53C87C69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73" y="936847"/>
            <a:ext cx="960253" cy="96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C28792-6D54-741C-054F-F3B0D06BB47B}"/>
              </a:ext>
            </a:extLst>
          </p:cNvPr>
          <p:cNvSpPr/>
          <p:nvPr/>
        </p:nvSpPr>
        <p:spPr>
          <a:xfrm>
            <a:off x="1763895" y="2713813"/>
            <a:ext cx="1793630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사용자의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결제 시도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A8168-8B7D-874C-EFAD-EE7FD3960351}"/>
              </a:ext>
            </a:extLst>
          </p:cNvPr>
          <p:cNvSpPr txBox="1"/>
          <p:nvPr/>
        </p:nvSpPr>
        <p:spPr>
          <a:xfrm>
            <a:off x="1962885" y="3577374"/>
            <a:ext cx="140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접속된 세션 아이디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제품 번호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F80A1A1-EA61-006C-6FC1-D3EA7BDD4E22}"/>
              </a:ext>
            </a:extLst>
          </p:cNvPr>
          <p:cNvCxnSpPr/>
          <p:nvPr/>
        </p:nvCxnSpPr>
        <p:spPr>
          <a:xfrm>
            <a:off x="3985704" y="312494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BF517B8-078E-3FD0-914B-003D6F81DE0C}"/>
              </a:ext>
            </a:extLst>
          </p:cNvPr>
          <p:cNvSpPr/>
          <p:nvPr/>
        </p:nvSpPr>
        <p:spPr>
          <a:xfrm>
            <a:off x="5392412" y="2738080"/>
            <a:ext cx="1407175" cy="77372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결제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호출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E78B3-57C3-AB6D-B471-FAC5DB46D217}"/>
              </a:ext>
            </a:extLst>
          </p:cNvPr>
          <p:cNvSpPr txBox="1"/>
          <p:nvPr/>
        </p:nvSpPr>
        <p:spPr>
          <a:xfrm>
            <a:off x="3821902" y="3234804"/>
            <a:ext cx="140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비동기 요청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57DD1F-B19D-8923-D0A9-DE61703D2778}"/>
              </a:ext>
            </a:extLst>
          </p:cNvPr>
          <p:cNvSpPr/>
          <p:nvPr/>
        </p:nvSpPr>
        <p:spPr>
          <a:xfrm>
            <a:off x="5392412" y="4592009"/>
            <a:ext cx="1477338" cy="915857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Payment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E5A90-6757-EC4F-7433-B067D7ED782F}"/>
              </a:ext>
            </a:extLst>
          </p:cNvPr>
          <p:cNvSpPr txBox="1"/>
          <p:nvPr/>
        </p:nvSpPr>
        <p:spPr>
          <a:xfrm>
            <a:off x="2319275" y="2293607"/>
            <a:ext cx="6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88196-2E86-8650-1CA7-689AEBC90714}"/>
              </a:ext>
            </a:extLst>
          </p:cNvPr>
          <p:cNvSpPr txBox="1"/>
          <p:nvPr/>
        </p:nvSpPr>
        <p:spPr>
          <a:xfrm>
            <a:off x="5492890" y="4168117"/>
            <a:ext cx="120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Controller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CB6E9F-0FE5-CDB3-30BD-03396DCEC4B7}"/>
              </a:ext>
            </a:extLst>
          </p:cNvPr>
          <p:cNvCxnSpPr>
            <a:cxnSpLocks/>
          </p:cNvCxnSpPr>
          <p:nvPr/>
        </p:nvCxnSpPr>
        <p:spPr>
          <a:xfrm>
            <a:off x="6096000" y="3657755"/>
            <a:ext cx="0" cy="51036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7B105DD-434C-A58D-B17A-2ACF6D71F682}"/>
              </a:ext>
            </a:extLst>
          </p:cNvPr>
          <p:cNvSpPr/>
          <p:nvPr/>
        </p:nvSpPr>
        <p:spPr>
          <a:xfrm>
            <a:off x="8395387" y="2741898"/>
            <a:ext cx="1477338" cy="915857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9000">
                <a:schemeClr val="bg1">
                  <a:lumMod val="75000"/>
                </a:schemeClr>
              </a:gs>
              <a:gs pos="79000">
                <a:schemeClr val="bg1">
                  <a:lumMod val="65000"/>
                </a:schemeClr>
              </a:gs>
              <a:gs pos="97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Payment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6240E1-28AC-46D5-54F0-25F0A318F4E9}"/>
              </a:ext>
            </a:extLst>
          </p:cNvPr>
          <p:cNvSpPr txBox="1"/>
          <p:nvPr/>
        </p:nvSpPr>
        <p:spPr>
          <a:xfrm>
            <a:off x="8659263" y="2318006"/>
            <a:ext cx="9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Service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DC3F0A-AD78-C522-2940-DC89B545E15F}"/>
              </a:ext>
            </a:extLst>
          </p:cNvPr>
          <p:cNvSpPr txBox="1"/>
          <p:nvPr/>
        </p:nvSpPr>
        <p:spPr>
          <a:xfrm>
            <a:off x="8430478" y="3761417"/>
            <a:ext cx="140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세션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아이디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구매한 제품 번호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 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고유 결제 번호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664E9F7-BD59-A8AF-1469-6D5276646E64}"/>
              </a:ext>
            </a:extLst>
          </p:cNvPr>
          <p:cNvCxnSpPr>
            <a:cxnSpLocks/>
          </p:cNvCxnSpPr>
          <p:nvPr/>
        </p:nvCxnSpPr>
        <p:spPr>
          <a:xfrm flipV="1">
            <a:off x="7206350" y="3912936"/>
            <a:ext cx="1189037" cy="114334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2AA0BAE-F5B2-6AB7-E5EB-1831310B22FB}"/>
              </a:ext>
            </a:extLst>
          </p:cNvPr>
          <p:cNvSpPr txBox="1"/>
          <p:nvPr/>
        </p:nvSpPr>
        <p:spPr>
          <a:xfrm>
            <a:off x="5457146" y="5644154"/>
            <a:ext cx="127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호출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F64F982-5020-5FBB-60F1-C2939006B5F8}"/>
              </a:ext>
            </a:extLst>
          </p:cNvPr>
          <p:cNvCxnSpPr>
            <a:cxnSpLocks/>
          </p:cNvCxnSpPr>
          <p:nvPr/>
        </p:nvCxnSpPr>
        <p:spPr>
          <a:xfrm flipH="1">
            <a:off x="7109031" y="3657755"/>
            <a:ext cx="1165540" cy="10818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963BB7C-4E90-FFC9-D717-0FD43ED282EB}"/>
              </a:ext>
            </a:extLst>
          </p:cNvPr>
          <p:cNvCxnSpPr>
            <a:cxnSpLocks/>
            <a:endCxn id="7" idx="2"/>
          </p:cNvCxnSpPr>
          <p:nvPr/>
        </p:nvCxnSpPr>
        <p:spPr>
          <a:xfrm rot="10800000">
            <a:off x="2666463" y="4039039"/>
            <a:ext cx="2563402" cy="1000392"/>
          </a:xfrm>
          <a:prstGeom prst="bentConnector2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10E37B3-88D5-EF88-0EE4-1BDB43BCBAE6}"/>
              </a:ext>
            </a:extLst>
          </p:cNvPr>
          <p:cNvSpPr txBox="1"/>
          <p:nvPr/>
        </p:nvSpPr>
        <p:spPr>
          <a:xfrm>
            <a:off x="3247773" y="5098798"/>
            <a:ext cx="127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Redirection</a:t>
            </a:r>
          </a:p>
        </p:txBody>
      </p:sp>
    </p:spTree>
    <p:extLst>
      <p:ext uri="{BB962C8B-B14F-4D97-AF65-F5344CB8AC3E}">
        <p14:creationId xmlns:p14="http://schemas.microsoft.com/office/powerpoint/2010/main" val="38372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2050" name="Picture 2" descr="PortOne(포트원) 가이드">
            <a:extLst>
              <a:ext uri="{FF2B5EF4-FFF2-40B4-BE49-F238E27FC236}">
                <a16:creationId xmlns:a16="http://schemas.microsoft.com/office/drawing/2014/main" id="{17A2615F-F984-8F4A-791E-53C87C69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45" y="2524295"/>
            <a:ext cx="14668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752398-FFA0-5865-E9F9-3E1D5839A90C}"/>
              </a:ext>
            </a:extLst>
          </p:cNvPr>
          <p:cNvSpPr txBox="1"/>
          <p:nvPr/>
        </p:nvSpPr>
        <p:spPr>
          <a:xfrm>
            <a:off x="2312745" y="4122836"/>
            <a:ext cx="11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Porton.io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03485-43D5-FF19-63C6-2DEFC0F7A3CC}"/>
              </a:ext>
            </a:extLst>
          </p:cNvPr>
          <p:cNvSpPr txBox="1"/>
          <p:nvPr/>
        </p:nvSpPr>
        <p:spPr>
          <a:xfrm>
            <a:off x="1962885" y="4631895"/>
            <a:ext cx="188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Light" panose="02000403000000020004" pitchFamily="50" charset="-127"/>
              </a:rPr>
              <a:t>간편 결제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Light" panose="02000403000000020004" pitchFamily="50" charset="-127"/>
              </a:rPr>
              <a:t>API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Light" panose="02000403000000020004" pitchFamily="50" charset="-127"/>
              </a:rPr>
              <a:t>지원</a:t>
            </a:r>
          </a:p>
        </p:txBody>
      </p:sp>
      <p:pic>
        <p:nvPicPr>
          <p:cNvPr id="2052" name="Picture 4" descr="간편결제 대표 6종 통합관리 서비스 출시">
            <a:extLst>
              <a:ext uri="{FF2B5EF4-FFF2-40B4-BE49-F238E27FC236}">
                <a16:creationId xmlns:a16="http://schemas.microsoft.com/office/drawing/2014/main" id="{FE42FD9E-D91C-FB7C-0C29-C70EE211A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606" y="2257279"/>
            <a:ext cx="4040187" cy="29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4398208"/>
            <a:ext cx="5638800" cy="1876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92" y="1736895"/>
            <a:ext cx="5724525" cy="1857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31" y="1866678"/>
            <a:ext cx="5580596" cy="40855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A4C1C6-63C7-0388-BD1C-17B9A829F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843" y="3595127"/>
            <a:ext cx="50577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9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5439330" y="3196968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</a:t>
            </a:r>
            <a:r>
              <a:rPr lang="ko-KR" altLang="en-US" sz="3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4285894" y="2981693"/>
            <a:ext cx="1126436" cy="101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예술, 원, 디자인이(가) 표시된 사진&#10;&#10;자동 생성된 설명">
            <a:extLst>
              <a:ext uri="{FF2B5EF4-FFF2-40B4-BE49-F238E27FC236}">
                <a16:creationId xmlns:a16="http://schemas.microsoft.com/office/drawing/2014/main" id="{BE66D585-64F0-BF9D-A345-784761D4C5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9" t="37547" r="17027" b="37547"/>
          <a:stretch/>
        </p:blipFill>
        <p:spPr>
          <a:xfrm>
            <a:off x="610126" y="850789"/>
            <a:ext cx="1137275" cy="902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의의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C57E-B3D7-FBB2-50E0-3FD0B70C5F30}"/>
              </a:ext>
            </a:extLst>
          </p:cNvPr>
          <p:cNvSpPr txBox="1"/>
          <p:nvPr/>
        </p:nvSpPr>
        <p:spPr>
          <a:xfrm>
            <a:off x="2273898" y="2228853"/>
            <a:ext cx="230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기존 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BDFC7-EE0F-6298-1665-5FF9F0F73D27}"/>
              </a:ext>
            </a:extLst>
          </p:cNvPr>
          <p:cNvSpPr txBox="1"/>
          <p:nvPr/>
        </p:nvSpPr>
        <p:spPr>
          <a:xfrm>
            <a:off x="865680" y="3429000"/>
            <a:ext cx="5120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소프트웨어의 기능과 디자인을 모방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76A323-90F2-D2C8-ADCD-602C62E00235}"/>
              </a:ext>
            </a:extLst>
          </p:cNvPr>
          <p:cNvSpPr txBox="1"/>
          <p:nvPr/>
        </p:nvSpPr>
        <p:spPr>
          <a:xfrm>
            <a:off x="6913785" y="3522506"/>
            <a:ext cx="431258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오로지 원본 페이지만 참고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스스로 탐구하여 기능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E2497-16F6-59E2-7851-CABC21553FCE}"/>
              </a:ext>
            </a:extLst>
          </p:cNvPr>
          <p:cNvSpPr txBox="1"/>
          <p:nvPr/>
        </p:nvSpPr>
        <p:spPr>
          <a:xfrm>
            <a:off x="7665869" y="2291650"/>
            <a:ext cx="280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맞춤형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37095-072E-C335-8B93-F3925ADD5406}"/>
              </a:ext>
            </a:extLst>
          </p:cNvPr>
          <p:cNvSpPr txBox="1"/>
          <p:nvPr/>
        </p:nvSpPr>
        <p:spPr>
          <a:xfrm>
            <a:off x="1068879" y="4188073"/>
            <a:ext cx="47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복사 후 짜깁기 방식의 클론 코딩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29EFC-A6AE-179B-CCEE-91BD7A39C587}"/>
              </a:ext>
            </a:extLst>
          </p:cNvPr>
          <p:cNvSpPr txBox="1"/>
          <p:nvPr/>
        </p:nvSpPr>
        <p:spPr>
          <a:xfrm>
            <a:off x="5627633" y="2291650"/>
            <a:ext cx="1286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&lt;-&gt;</a:t>
            </a:r>
            <a:endParaRPr lang="ko-KR" altLang="en-US" sz="44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4AE7B-3004-C956-53A4-EAB355989E95}"/>
              </a:ext>
            </a:extLst>
          </p:cNvPr>
          <p:cNvSpPr txBox="1"/>
          <p:nvPr/>
        </p:nvSpPr>
        <p:spPr>
          <a:xfrm>
            <a:off x="1251304" y="4947146"/>
            <a:ext cx="4349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Preset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예제를 바탕으로 제작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23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66AB3F-2D14-7DB6-1403-DF6F6B61A84C}"/>
              </a:ext>
            </a:extLst>
          </p:cNvPr>
          <p:cNvSpPr/>
          <p:nvPr/>
        </p:nvSpPr>
        <p:spPr>
          <a:xfrm>
            <a:off x="2117724" y="5793329"/>
            <a:ext cx="7756524" cy="300138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6F043A-03D1-A99F-DE7F-8BEEE2C6787F}"/>
              </a:ext>
            </a:extLst>
          </p:cNvPr>
          <p:cNvSpPr/>
          <p:nvPr/>
        </p:nvSpPr>
        <p:spPr>
          <a:xfrm>
            <a:off x="2162175" y="4888784"/>
            <a:ext cx="7756524" cy="300139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1E3620-0375-6731-C975-0B143631FDD9}"/>
              </a:ext>
            </a:extLst>
          </p:cNvPr>
          <p:cNvSpPr/>
          <p:nvPr/>
        </p:nvSpPr>
        <p:spPr>
          <a:xfrm>
            <a:off x="2162175" y="3918002"/>
            <a:ext cx="7756524" cy="300138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35E5A7-93D6-33AE-B321-86BB0E62C9E4}"/>
              </a:ext>
            </a:extLst>
          </p:cNvPr>
          <p:cNvSpPr/>
          <p:nvPr/>
        </p:nvSpPr>
        <p:spPr>
          <a:xfrm>
            <a:off x="2162174" y="2916657"/>
            <a:ext cx="7756525" cy="302012"/>
          </a:xfrm>
          <a:prstGeom prst="rect">
            <a:avLst/>
          </a:prstGeom>
          <a:solidFill>
            <a:srgbClr val="FDFFAF">
              <a:alpha val="7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래픽, 예술, 원, 디자인이(가) 표시된 사진&#10;&#10;자동 생성된 설명">
            <a:extLst>
              <a:ext uri="{FF2B5EF4-FFF2-40B4-BE49-F238E27FC236}">
                <a16:creationId xmlns:a16="http://schemas.microsoft.com/office/drawing/2014/main" id="{BE66D585-64F0-BF9D-A345-784761D4C5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9" t="37547" r="17027" b="37547"/>
          <a:stretch/>
        </p:blipFill>
        <p:spPr>
          <a:xfrm>
            <a:off x="610126" y="850789"/>
            <a:ext cx="1137275" cy="902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의의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E2497-16F6-59E2-7851-CABC21553FCE}"/>
              </a:ext>
            </a:extLst>
          </p:cNvPr>
          <p:cNvSpPr txBox="1"/>
          <p:nvPr/>
        </p:nvSpPr>
        <p:spPr>
          <a:xfrm>
            <a:off x="4691794" y="1642596"/>
            <a:ext cx="2808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Summary</a:t>
            </a:r>
            <a:endParaRPr lang="ko-KR" altLang="en-US" sz="4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37095-072E-C335-8B93-F3925ADD5406}"/>
              </a:ext>
            </a:extLst>
          </p:cNvPr>
          <p:cNvSpPr txBox="1"/>
          <p:nvPr/>
        </p:nvSpPr>
        <p:spPr>
          <a:xfrm>
            <a:off x="2691861" y="2655047"/>
            <a:ext cx="6808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주어진 시간에서 최대한의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효율을 끌어내고자 함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EECF5-7B40-8E90-C4BC-FFAFECBCAFE8}"/>
              </a:ext>
            </a:extLst>
          </p:cNvPr>
          <p:cNvSpPr txBox="1"/>
          <p:nvPr/>
        </p:nvSpPr>
        <p:spPr>
          <a:xfrm>
            <a:off x="2488930" y="3613734"/>
            <a:ext cx="721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개개인의 역량을 감안하여 프로젝트 기능 구현 분할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CD072-FA91-FD89-17CA-0D5FF1F71BE3}"/>
              </a:ext>
            </a:extLst>
          </p:cNvPr>
          <p:cNvSpPr txBox="1"/>
          <p:nvPr/>
        </p:nvSpPr>
        <p:spPr>
          <a:xfrm>
            <a:off x="2502397" y="4599465"/>
            <a:ext cx="721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상용화된 웹페이지를 분석하여 학습한 기술과 접목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0F46FC-2FCE-CE88-EDCC-CE4EF0E6F263}"/>
              </a:ext>
            </a:extLst>
          </p:cNvPr>
          <p:cNvSpPr txBox="1"/>
          <p:nvPr/>
        </p:nvSpPr>
        <p:spPr>
          <a:xfrm>
            <a:off x="2544539" y="5512102"/>
            <a:ext cx="721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오리지널 앱과 흡사하게 동작하도록 웹 페이지 구현</a:t>
            </a:r>
            <a:endParaRPr lang="en-US" altLang="ko-KR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05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F79AB-1DC0-CBCA-20D3-8948D6EE1FA3}"/>
              </a:ext>
            </a:extLst>
          </p:cNvPr>
          <p:cNvSpPr txBox="1"/>
          <p:nvPr/>
        </p:nvSpPr>
        <p:spPr>
          <a:xfrm>
            <a:off x="2153210" y="1984901"/>
            <a:ext cx="217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Front-end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 descr="그래픽, 예술, 원, 디자인이(가) 표시된 사진&#10;&#10;자동 생성된 설명">
            <a:extLst>
              <a:ext uri="{FF2B5EF4-FFF2-40B4-BE49-F238E27FC236}">
                <a16:creationId xmlns:a16="http://schemas.microsoft.com/office/drawing/2014/main" id="{DE9C9E79-913C-540B-DA00-8F6A56D9D9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t="64795" r="61600" b="10299"/>
          <a:stretch/>
        </p:blipFill>
        <p:spPr>
          <a:xfrm>
            <a:off x="868029" y="821381"/>
            <a:ext cx="982150" cy="846430"/>
          </a:xfrm>
          <a:prstGeom prst="rect">
            <a:avLst/>
          </a:prstGeom>
        </p:spPr>
      </p:pic>
      <p:pic>
        <p:nvPicPr>
          <p:cNvPr id="7170" name="Picture 2" descr="Bootstrap · 세계에서 가장 인기있는 HTML, CSS, JS 라이브러리.">
            <a:extLst>
              <a:ext uri="{FF2B5EF4-FFF2-40B4-BE49-F238E27FC236}">
                <a16:creationId xmlns:a16="http://schemas.microsoft.com/office/drawing/2014/main" id="{5ACDA5D4-077C-A0EF-B24F-6D1869B5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71" y="2569676"/>
            <a:ext cx="1221629" cy="100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Query $()의 의미">
            <a:extLst>
              <a:ext uri="{FF2B5EF4-FFF2-40B4-BE49-F238E27FC236}">
                <a16:creationId xmlns:a16="http://schemas.microsoft.com/office/drawing/2014/main" id="{5FB8A10F-3AEE-A92E-B686-9A84276F9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70" y="3577520"/>
            <a:ext cx="1144215" cy="11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8DEF8B-18C6-5B87-E442-1371BC8DD811}"/>
              </a:ext>
            </a:extLst>
          </p:cNvPr>
          <p:cNvSpPr txBox="1"/>
          <p:nvPr/>
        </p:nvSpPr>
        <p:spPr>
          <a:xfrm>
            <a:off x="5102295" y="1988602"/>
            <a:ext cx="2085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Back-end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7174" name="Picture 6" descr="Spring boot?">
            <a:extLst>
              <a:ext uri="{FF2B5EF4-FFF2-40B4-BE49-F238E27FC236}">
                <a16:creationId xmlns:a16="http://schemas.microsoft.com/office/drawing/2014/main" id="{003C6910-7E77-3EED-8E87-943846AE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07" y="2839217"/>
            <a:ext cx="2389650" cy="10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C0E1FD-C28B-A311-ACDB-4E6F64DB9CC0}"/>
              </a:ext>
            </a:extLst>
          </p:cNvPr>
          <p:cNvSpPr txBox="1"/>
          <p:nvPr/>
        </p:nvSpPr>
        <p:spPr>
          <a:xfrm>
            <a:off x="7863728" y="1984901"/>
            <a:ext cx="2085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Database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7178" name="Picture 10" descr="호스팅된 MySQL - Amazon RDS for MySQL - AWS">
            <a:extLst>
              <a:ext uri="{FF2B5EF4-FFF2-40B4-BE49-F238E27FC236}">
                <a16:creationId xmlns:a16="http://schemas.microsoft.com/office/drawing/2014/main" id="{72154CD2-26A1-B09C-311F-7CB1FC81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64" y="2864617"/>
            <a:ext cx="1943101" cy="10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스프링 프레임워크(Spring STS) 개발 #3 - 스프링 MyBatis 연동">
            <a:extLst>
              <a:ext uri="{FF2B5EF4-FFF2-40B4-BE49-F238E27FC236}">
                <a16:creationId xmlns:a16="http://schemas.microsoft.com/office/drawing/2014/main" id="{72D3FA6F-B3D2-9BDA-3AA3-6A7EA4F3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235" y="4021136"/>
            <a:ext cx="1176957" cy="117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Spring Security 동작 원리">
            <a:extLst>
              <a:ext uri="{FF2B5EF4-FFF2-40B4-BE49-F238E27FC236}">
                <a16:creationId xmlns:a16="http://schemas.microsoft.com/office/drawing/2014/main" id="{7ED657A0-C7FA-5877-8585-DAC082F1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6" t="28013" r="15624" b="18747"/>
          <a:stretch/>
        </p:blipFill>
        <p:spPr bwMode="auto">
          <a:xfrm>
            <a:off x="4888107" y="3870324"/>
            <a:ext cx="2389651" cy="99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ymeleaf 시작하기 (1) - thymeleaf 란? | SK(주) C&amp;C's TECH BLOG">
            <a:extLst>
              <a:ext uri="{FF2B5EF4-FFF2-40B4-BE49-F238E27FC236}">
                <a16:creationId xmlns:a16="http://schemas.microsoft.com/office/drawing/2014/main" id="{222F24A9-3875-2D3D-8046-83817CDC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79" y="4869130"/>
            <a:ext cx="2857500" cy="57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F79AB-1DC0-CBCA-20D3-8948D6EE1FA3}"/>
              </a:ext>
            </a:extLst>
          </p:cNvPr>
          <p:cNvSpPr txBox="1"/>
          <p:nvPr/>
        </p:nvSpPr>
        <p:spPr>
          <a:xfrm>
            <a:off x="4945061" y="1543574"/>
            <a:ext cx="2428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IDE &amp; Tools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 descr="그래픽, 예술, 원, 디자인이(가) 표시된 사진&#10;&#10;자동 생성된 설명">
            <a:extLst>
              <a:ext uri="{FF2B5EF4-FFF2-40B4-BE49-F238E27FC236}">
                <a16:creationId xmlns:a16="http://schemas.microsoft.com/office/drawing/2014/main" id="{DE9C9E79-913C-540B-DA00-8F6A56D9D9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t="64795" r="61600" b="10299"/>
          <a:stretch/>
        </p:blipFill>
        <p:spPr>
          <a:xfrm>
            <a:off x="868029" y="821381"/>
            <a:ext cx="982150" cy="846430"/>
          </a:xfrm>
          <a:prstGeom prst="rect">
            <a:avLst/>
          </a:prstGeom>
        </p:spPr>
      </p:pic>
      <p:pic>
        <p:nvPicPr>
          <p:cNvPr id="10242" name="Picture 2" descr="IntelliJ IDEA - 위키백과, 우리 모두의 백과사전">
            <a:extLst>
              <a:ext uri="{FF2B5EF4-FFF2-40B4-BE49-F238E27FC236}">
                <a16:creationId xmlns:a16="http://schemas.microsoft.com/office/drawing/2014/main" id="{E53D8212-3CD8-A78C-0D7C-0D71B829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855" y="2619375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HP 프로젝트에 Swagger 적용 #1 | Appkr.memo(new Story())">
            <a:extLst>
              <a:ext uri="{FF2B5EF4-FFF2-40B4-BE49-F238E27FC236}">
                <a16:creationId xmlns:a16="http://schemas.microsoft.com/office/drawing/2014/main" id="{2140BED3-6EE7-86BA-748C-9FDF03D4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97" y="2619375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69F85-F1D7-CFBD-D87A-C08D09F8471D}"/>
              </a:ext>
            </a:extLst>
          </p:cNvPr>
          <p:cNvSpPr txBox="1"/>
          <p:nvPr/>
        </p:nvSpPr>
        <p:spPr>
          <a:xfrm>
            <a:off x="3709844" y="4424851"/>
            <a:ext cx="184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IntelliJ IDE</a:t>
            </a:r>
            <a:endParaRPr lang="ko-KR" alt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7192B-FD88-14BF-8ACB-D1B5929D770E}"/>
              </a:ext>
            </a:extLst>
          </p:cNvPr>
          <p:cNvSpPr txBox="1"/>
          <p:nvPr/>
        </p:nvSpPr>
        <p:spPr>
          <a:xfrm>
            <a:off x="5925152" y="4547961"/>
            <a:ext cx="3270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Swagger</a:t>
            </a:r>
          </a:p>
          <a:p>
            <a:pPr algn="ct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API Documentation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1CB8E-0947-5C42-36C6-5B28C71A9C32}"/>
              </a:ext>
            </a:extLst>
          </p:cNvPr>
          <p:cNvSpPr txBox="1"/>
          <p:nvPr/>
        </p:nvSpPr>
        <p:spPr>
          <a:xfrm>
            <a:off x="1962885" y="936847"/>
            <a:ext cx="242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</a:p>
        </p:txBody>
      </p:sp>
      <p:pic>
        <p:nvPicPr>
          <p:cNvPr id="2" name="그림 1" descr="그래픽, 예술, 원이(가) 표시된 사진&#10;&#10;자동 생성된 설명">
            <a:extLst>
              <a:ext uri="{FF2B5EF4-FFF2-40B4-BE49-F238E27FC236}">
                <a16:creationId xmlns:a16="http://schemas.microsoft.com/office/drawing/2014/main" id="{9DE1CE0B-C442-AED2-89BA-48B5AD8F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48166" r="27227" b="13111"/>
          <a:stretch/>
        </p:blipFill>
        <p:spPr>
          <a:xfrm>
            <a:off x="809449" y="721572"/>
            <a:ext cx="1126436" cy="101532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D03123-6399-1FF7-BF64-9DD854777ADF}"/>
              </a:ext>
            </a:extLst>
          </p:cNvPr>
          <p:cNvSpPr/>
          <p:nvPr/>
        </p:nvSpPr>
        <p:spPr>
          <a:xfrm>
            <a:off x="3136337" y="5177644"/>
            <a:ext cx="1871133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Model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A0416E0-80F5-62B3-2534-71D73069FAC3}"/>
              </a:ext>
            </a:extLst>
          </p:cNvPr>
          <p:cNvSpPr/>
          <p:nvPr/>
        </p:nvSpPr>
        <p:spPr>
          <a:xfrm>
            <a:off x="3136338" y="3509187"/>
            <a:ext cx="1871133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Controller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53165D-4BB7-3F8F-64FD-958B37DF3054}"/>
              </a:ext>
            </a:extLst>
          </p:cNvPr>
          <p:cNvSpPr/>
          <p:nvPr/>
        </p:nvSpPr>
        <p:spPr>
          <a:xfrm>
            <a:off x="3136338" y="1840730"/>
            <a:ext cx="1871133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View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8744C0-5130-FA9B-581D-1DEE60C6DFB9}"/>
              </a:ext>
            </a:extLst>
          </p:cNvPr>
          <p:cNvCxnSpPr>
            <a:cxnSpLocks/>
          </p:cNvCxnSpPr>
          <p:nvPr/>
        </p:nvCxnSpPr>
        <p:spPr>
          <a:xfrm>
            <a:off x="3539564" y="2739386"/>
            <a:ext cx="0" cy="658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B8E82E7-C0D6-425B-774E-EDFC2FA6F735}"/>
              </a:ext>
            </a:extLst>
          </p:cNvPr>
          <p:cNvCxnSpPr>
            <a:cxnSpLocks/>
          </p:cNvCxnSpPr>
          <p:nvPr/>
        </p:nvCxnSpPr>
        <p:spPr>
          <a:xfrm flipV="1">
            <a:off x="4555564" y="2739385"/>
            <a:ext cx="0" cy="658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F4369E3-406B-EAC6-C573-8EEDE8D6A2A4}"/>
              </a:ext>
            </a:extLst>
          </p:cNvPr>
          <p:cNvSpPr txBox="1"/>
          <p:nvPr/>
        </p:nvSpPr>
        <p:spPr>
          <a:xfrm>
            <a:off x="2633633" y="2914768"/>
            <a:ext cx="842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유저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BE5140-D8DB-F594-3432-91FC72D5F7CE}"/>
              </a:ext>
            </a:extLst>
          </p:cNvPr>
          <p:cNvSpPr txBox="1"/>
          <p:nvPr/>
        </p:nvSpPr>
        <p:spPr>
          <a:xfrm>
            <a:off x="4633721" y="2914768"/>
            <a:ext cx="802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업데이트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A0F6F3-B261-BEB7-808A-A1088571BA4C}"/>
              </a:ext>
            </a:extLst>
          </p:cNvPr>
          <p:cNvCxnSpPr>
            <a:cxnSpLocks/>
          </p:cNvCxnSpPr>
          <p:nvPr/>
        </p:nvCxnSpPr>
        <p:spPr>
          <a:xfrm>
            <a:off x="3577664" y="4398852"/>
            <a:ext cx="0" cy="658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F20C668-1C4A-D1D3-3838-768DC8AD6DC4}"/>
              </a:ext>
            </a:extLst>
          </p:cNvPr>
          <p:cNvCxnSpPr>
            <a:cxnSpLocks/>
          </p:cNvCxnSpPr>
          <p:nvPr/>
        </p:nvCxnSpPr>
        <p:spPr>
          <a:xfrm flipV="1">
            <a:off x="4593664" y="4398851"/>
            <a:ext cx="0" cy="658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884CCA4-CE31-3877-7FEE-C22491C2A78B}"/>
              </a:ext>
            </a:extLst>
          </p:cNvPr>
          <p:cNvSpPr txBox="1"/>
          <p:nvPr/>
        </p:nvSpPr>
        <p:spPr>
          <a:xfrm>
            <a:off x="3043474" y="4574234"/>
            <a:ext cx="49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요청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FC43A9-622C-F568-5FDE-2CE3ECEE0948}"/>
              </a:ext>
            </a:extLst>
          </p:cNvPr>
          <p:cNvSpPr txBox="1"/>
          <p:nvPr/>
        </p:nvSpPr>
        <p:spPr>
          <a:xfrm>
            <a:off x="4597897" y="4568162"/>
            <a:ext cx="49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응답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E8C9849-D8A9-374F-713D-3D6EB8C4C7EA}"/>
              </a:ext>
            </a:extLst>
          </p:cNvPr>
          <p:cNvSpPr/>
          <p:nvPr/>
        </p:nvSpPr>
        <p:spPr>
          <a:xfrm>
            <a:off x="6861238" y="2940032"/>
            <a:ext cx="1110239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DAO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AAF3408-D326-5E92-56D4-4403CDD91BBB}"/>
              </a:ext>
            </a:extLst>
          </p:cNvPr>
          <p:cNvSpPr/>
          <p:nvPr/>
        </p:nvSpPr>
        <p:spPr>
          <a:xfrm>
            <a:off x="6861238" y="4398851"/>
            <a:ext cx="1110239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DTO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5A6AD25-D222-09CA-CDA8-7F5D1031CC8D}"/>
              </a:ext>
            </a:extLst>
          </p:cNvPr>
          <p:cNvSpPr/>
          <p:nvPr/>
        </p:nvSpPr>
        <p:spPr>
          <a:xfrm>
            <a:off x="8724540" y="2940032"/>
            <a:ext cx="1411322" cy="787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Database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3B977BD-0783-216A-8089-5206F1C11A9D}"/>
              </a:ext>
            </a:extLst>
          </p:cNvPr>
          <p:cNvCxnSpPr>
            <a:cxnSpLocks/>
          </p:cNvCxnSpPr>
          <p:nvPr/>
        </p:nvCxnSpPr>
        <p:spPr>
          <a:xfrm flipH="1">
            <a:off x="8121267" y="3472891"/>
            <a:ext cx="453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D6E10E2-EB8D-B418-8AD4-42C75A9321B4}"/>
              </a:ext>
            </a:extLst>
          </p:cNvPr>
          <p:cNvCxnSpPr>
            <a:cxnSpLocks/>
          </p:cNvCxnSpPr>
          <p:nvPr/>
        </p:nvCxnSpPr>
        <p:spPr>
          <a:xfrm>
            <a:off x="8121268" y="3163498"/>
            <a:ext cx="453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40900B-1ED4-DFCE-03C3-BFD4EBFE937C}"/>
              </a:ext>
            </a:extLst>
          </p:cNvPr>
          <p:cNvCxnSpPr>
            <a:cxnSpLocks/>
          </p:cNvCxnSpPr>
          <p:nvPr/>
        </p:nvCxnSpPr>
        <p:spPr>
          <a:xfrm flipV="1">
            <a:off x="5247087" y="3760013"/>
            <a:ext cx="1339032" cy="171175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47091BA-A8DB-96A9-A293-CA7FDFE1C7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26263" y="4069846"/>
            <a:ext cx="453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2BF204E-36C3-F220-92DF-CDB4EF54CD87}"/>
              </a:ext>
            </a:extLst>
          </p:cNvPr>
          <p:cNvCxnSpPr>
            <a:cxnSpLocks/>
          </p:cNvCxnSpPr>
          <p:nvPr/>
        </p:nvCxnSpPr>
        <p:spPr>
          <a:xfrm rot="16200000">
            <a:off x="6996101" y="4069845"/>
            <a:ext cx="453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7DC4AAA-3B2F-7173-484D-E669FC83F642}"/>
              </a:ext>
            </a:extLst>
          </p:cNvPr>
          <p:cNvSpPr txBox="1"/>
          <p:nvPr/>
        </p:nvSpPr>
        <p:spPr>
          <a:xfrm>
            <a:off x="7323624" y="1475285"/>
            <a:ext cx="230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MVC Pattern</a:t>
            </a:r>
            <a:endParaRPr lang="ko-KR" alt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92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617</Words>
  <Application>Microsoft Office PowerPoint</Application>
  <PresentationFormat>와이드스크린</PresentationFormat>
  <Paragraphs>303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Pretendard Medium</vt:lpstr>
      <vt:lpstr>Pretendard SemiBold</vt:lpstr>
      <vt:lpstr>Pretendard Light</vt:lpstr>
      <vt:lpstr>맑은 고딕</vt:lpstr>
      <vt:lpstr>Pretendard</vt:lpstr>
      <vt:lpstr>Arial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장인혁</dc:creator>
  <cp:lastModifiedBy>dita810</cp:lastModifiedBy>
  <cp:revision>14</cp:revision>
  <dcterms:created xsi:type="dcterms:W3CDTF">2023-12-14T01:06:25Z</dcterms:created>
  <dcterms:modified xsi:type="dcterms:W3CDTF">2023-12-19T06:18:22Z</dcterms:modified>
  <cp:contentStatus/>
</cp:coreProperties>
</file>